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67"/>
  </p:notesMasterIdLst>
  <p:sldIdLst>
    <p:sldId id="256" r:id="rId5"/>
    <p:sldId id="269" r:id="rId6"/>
    <p:sldId id="297" r:id="rId7"/>
    <p:sldId id="283" r:id="rId8"/>
    <p:sldId id="270" r:id="rId9"/>
    <p:sldId id="284" r:id="rId10"/>
    <p:sldId id="286" r:id="rId11"/>
    <p:sldId id="288" r:id="rId12"/>
    <p:sldId id="327" r:id="rId13"/>
    <p:sldId id="307" r:id="rId14"/>
    <p:sldId id="261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9" r:id="rId28"/>
    <p:sldId id="290" r:id="rId29"/>
    <p:sldId id="291" r:id="rId30"/>
    <p:sldId id="287" r:id="rId31"/>
    <p:sldId id="292" r:id="rId32"/>
    <p:sldId id="295" r:id="rId33"/>
    <p:sldId id="296" r:id="rId34"/>
    <p:sldId id="298" r:id="rId35"/>
    <p:sldId id="299" r:id="rId36"/>
    <p:sldId id="300" r:id="rId37"/>
    <p:sldId id="302" r:id="rId38"/>
    <p:sldId id="301" r:id="rId39"/>
    <p:sldId id="303" r:id="rId40"/>
    <p:sldId id="304" r:id="rId41"/>
    <p:sldId id="305" r:id="rId42"/>
    <p:sldId id="306" r:id="rId43"/>
    <p:sldId id="285" r:id="rId44"/>
    <p:sldId id="310" r:id="rId45"/>
    <p:sldId id="308" r:id="rId46"/>
    <p:sldId id="311" r:id="rId47"/>
    <p:sldId id="309" r:id="rId48"/>
    <p:sldId id="314" r:id="rId49"/>
    <p:sldId id="315" r:id="rId50"/>
    <p:sldId id="318" r:id="rId51"/>
    <p:sldId id="317" r:id="rId52"/>
    <p:sldId id="319" r:id="rId53"/>
    <p:sldId id="316" r:id="rId54"/>
    <p:sldId id="312" r:id="rId55"/>
    <p:sldId id="320" r:id="rId56"/>
    <p:sldId id="321" r:id="rId57"/>
    <p:sldId id="324" r:id="rId58"/>
    <p:sldId id="323" r:id="rId59"/>
    <p:sldId id="322" r:id="rId60"/>
    <p:sldId id="326" r:id="rId61"/>
    <p:sldId id="325" r:id="rId62"/>
    <p:sldId id="267" r:id="rId63"/>
    <p:sldId id="313" r:id="rId64"/>
    <p:sldId id="293" r:id="rId65"/>
    <p:sldId id="294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F6A7811-6D0F-4E13-B6B0-FE6431B6FA94}">
          <p14:sldIdLst>
            <p14:sldId id="256"/>
            <p14:sldId id="269"/>
          </p14:sldIdLst>
        </p14:section>
        <p14:section name="Logisitcs" id="{E18D5625-CF8C-4CA3-B917-38EE563E4EF3}">
          <p14:sldIdLst>
            <p14:sldId id="297"/>
            <p14:sldId id="283"/>
            <p14:sldId id="270"/>
            <p14:sldId id="284"/>
            <p14:sldId id="286"/>
            <p14:sldId id="288"/>
            <p14:sldId id="327"/>
            <p14:sldId id="307"/>
          </p14:sldIdLst>
        </p14:section>
        <p14:section name="Motivation" id="{22C34561-38C3-4160-8538-E88A58A4DF4E}">
          <p14:sldIdLst>
            <p14:sldId id="261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  <p14:section name="Overview" id="{2AD119D4-DE4D-4F3F-81CF-273DA6782914}">
          <p14:sldIdLst>
            <p14:sldId id="282"/>
            <p14:sldId id="281"/>
            <p14:sldId id="289"/>
            <p14:sldId id="290"/>
            <p14:sldId id="291"/>
            <p14:sldId id="287"/>
            <p14:sldId id="292"/>
            <p14:sldId id="295"/>
            <p14:sldId id="296"/>
            <p14:sldId id="298"/>
            <p14:sldId id="299"/>
            <p14:sldId id="300"/>
            <p14:sldId id="302"/>
            <p14:sldId id="301"/>
            <p14:sldId id="303"/>
            <p14:sldId id="304"/>
            <p14:sldId id="305"/>
            <p14:sldId id="306"/>
          </p14:sldIdLst>
        </p14:section>
        <p14:section name="Lecture" id="{0F5753C5-83BD-45F1-B635-B5B390105084}">
          <p14:sldIdLst>
            <p14:sldId id="285"/>
            <p14:sldId id="310"/>
            <p14:sldId id="308"/>
            <p14:sldId id="311"/>
            <p14:sldId id="309"/>
            <p14:sldId id="314"/>
            <p14:sldId id="315"/>
            <p14:sldId id="318"/>
            <p14:sldId id="317"/>
            <p14:sldId id="319"/>
            <p14:sldId id="316"/>
            <p14:sldId id="312"/>
            <p14:sldId id="320"/>
            <p14:sldId id="321"/>
            <p14:sldId id="324"/>
            <p14:sldId id="323"/>
            <p14:sldId id="322"/>
            <p14:sldId id="326"/>
          </p14:sldIdLst>
        </p14:section>
        <p14:section name="Colab" id="{8F3BA1F3-CCB4-457D-8716-880528E4DA5C}">
          <p14:sldIdLst>
            <p14:sldId id="325"/>
            <p14:sldId id="267"/>
          </p14:sldIdLst>
        </p14:section>
        <p14:section name="backup" id="{F7B3D52E-F3DF-4995-B152-BF07B500D0AE}">
          <p14:sldIdLst>
            <p14:sldId id="313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420"/>
    <a:srgbClr val="EF7F4E"/>
    <a:srgbClr val="FFFFFF"/>
    <a:srgbClr val="AB1D36"/>
    <a:srgbClr val="1B2723"/>
    <a:srgbClr val="BCD631"/>
    <a:srgbClr val="FF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8" autoAdjust="0"/>
    <p:restoredTop sz="85395" autoAdjust="0"/>
  </p:normalViewPr>
  <p:slideViewPr>
    <p:cSldViewPr snapToGrid="0" snapToObjects="1">
      <p:cViewPr varScale="1">
        <p:scale>
          <a:sx n="85" d="100"/>
          <a:sy n="85" d="100"/>
        </p:scale>
        <p:origin x="3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5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Xuser\Desktop\&#33410;&#21345;&#26426;&#22120;&#20154;\&#26032;&#24314;%20Microsoft%20Excel%20&#24037;&#20316;&#34920;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Xuser\Desktop\&#33410;&#21345;&#26426;&#22120;&#20154;\&#26032;&#24314;%20Microsoft%20Excel%20&#24037;&#20316;&#34920;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Sheet2!$B$9</c:f>
              <c:strCache>
                <c:ptCount val="1"/>
                <c:pt idx="0">
                  <c:v>全球人工智能市场规模（亿美元）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Sheet2!$A$10:$A$14</c:f>
              <c:strCache>
                <c:ptCount val="5"/>
                <c:pt idx="0">
                  <c:v>2016</c:v>
                </c:pt>
                <c:pt idx="1">
                  <c:v>2017E</c:v>
                </c:pt>
                <c:pt idx="2">
                  <c:v>2018E</c:v>
                </c:pt>
                <c:pt idx="3">
                  <c:v>2019E</c:v>
                </c:pt>
                <c:pt idx="4">
                  <c:v>2020E</c:v>
                </c:pt>
              </c:strCache>
            </c:strRef>
          </c:cat>
          <c:val>
            <c:numRef>
              <c:f>Sheet2!$B$10:$B$14</c:f>
              <c:numCache>
                <c:formatCode>General</c:formatCode>
                <c:ptCount val="5"/>
                <c:pt idx="0">
                  <c:v>293</c:v>
                </c:pt>
                <c:pt idx="1">
                  <c:v>519</c:v>
                </c:pt>
                <c:pt idx="2">
                  <c:v>745</c:v>
                </c:pt>
                <c:pt idx="3">
                  <c:v>971</c:v>
                </c:pt>
                <c:pt idx="4">
                  <c:v>1200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04-47C9-A1B8-6C680F0B23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709729384"/>
        <c:axId val="-709108888"/>
      </c:barChart>
      <c:catAx>
        <c:axId val="-709729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09108888"/>
        <c:crosses val="autoZero"/>
        <c:auto val="1"/>
        <c:lblAlgn val="ctr"/>
        <c:lblOffset val="100"/>
        <c:noMultiLvlLbl val="0"/>
      </c:catAx>
      <c:valAx>
        <c:axId val="-7091088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09729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Sheet2!$B$16</c:f>
              <c:strCache>
                <c:ptCount val="1"/>
                <c:pt idx="0">
                  <c:v>AI芯片市场规模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zh-CN"/>
                      <a:t>23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B556-405F-920C-B9C4D620BC5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zh-CN"/>
                      <a:t>47</a:t>
                    </a:r>
                    <a:endParaRPr lang="en-US" altLang="zh-CN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B556-405F-920C-B9C4D620BC5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zh-CN"/>
                      <a:t>74</a:t>
                    </a:r>
                    <a:endParaRPr lang="en-US" altLang="zh-CN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B556-405F-920C-B9C4D620BC5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zh-CN"/>
                      <a:t>109</a:t>
                    </a:r>
                    <a:endParaRPr lang="en-US" altLang="zh-CN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B556-405F-920C-B9C4D620BC5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zh-CN"/>
                      <a:t>146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B556-405F-920C-B9C4D620BC5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Sheet2!$A$17:$A$21</c:f>
              <c:strCache>
                <c:ptCount val="5"/>
                <c:pt idx="0">
                  <c:v>2016</c:v>
                </c:pt>
                <c:pt idx="1">
                  <c:v>2017E</c:v>
                </c:pt>
                <c:pt idx="2">
                  <c:v>2018E</c:v>
                </c:pt>
                <c:pt idx="3">
                  <c:v>2019E</c:v>
                </c:pt>
                <c:pt idx="4">
                  <c:v>2020E</c:v>
                </c:pt>
              </c:strCache>
            </c:strRef>
          </c:cat>
          <c:val>
            <c:numRef>
              <c:f>Sheet2!$B$17:$B$21</c:f>
              <c:numCache>
                <c:formatCode>General</c:formatCode>
                <c:ptCount val="5"/>
                <c:pt idx="0">
                  <c:v>23.88</c:v>
                </c:pt>
                <c:pt idx="1">
                  <c:v>47.98</c:v>
                </c:pt>
                <c:pt idx="2">
                  <c:v>74.45</c:v>
                </c:pt>
                <c:pt idx="3">
                  <c:v>109.98</c:v>
                </c:pt>
                <c:pt idx="4">
                  <c:v>146.16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556-405F-920C-B9C4D620BC5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999318568"/>
        <c:axId val="-708817112"/>
      </c:barChart>
      <c:catAx>
        <c:axId val="-999318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08817112"/>
        <c:crosses val="autoZero"/>
        <c:auto val="1"/>
        <c:lblAlgn val="ctr"/>
        <c:lblOffset val="100"/>
        <c:noMultiLvlLbl val="0"/>
      </c:catAx>
      <c:valAx>
        <c:axId val="-7088171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99318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F1495C-3260-4587-8940-06E55CC37DF6}" type="doc">
      <dgm:prSet loTypeId="urn:microsoft.com/office/officeart/2005/8/layout/chevron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702937BA-70E4-4A59-BDEA-30E5EF79250A}">
      <dgm:prSet phldrT="[文本]"/>
      <dgm:spPr/>
      <dgm:t>
        <a:bodyPr/>
        <a:lstStyle/>
        <a:p>
          <a:r>
            <a:rPr lang="en-US" altLang="zh-CN" dirty="0">
              <a:sym typeface="+mn-lt"/>
            </a:rPr>
            <a:t>Data</a:t>
          </a:r>
          <a:endParaRPr lang="zh-CN" altLang="en-US" dirty="0">
            <a:sym typeface="+mn-lt"/>
          </a:endParaRPr>
        </a:p>
      </dgm:t>
    </dgm:pt>
    <dgm:pt modelId="{EE798C94-96D9-4381-9012-B1E5FDBCBAF9}" type="parTrans" cxnId="{6DED9339-1061-4BA2-BE6E-BE1CDF9FDC6B}">
      <dgm:prSet/>
      <dgm:spPr/>
      <dgm:t>
        <a:bodyPr/>
        <a:lstStyle/>
        <a:p>
          <a:endParaRPr lang="zh-CN" altLang="en-US"/>
        </a:p>
      </dgm:t>
    </dgm:pt>
    <dgm:pt modelId="{2448133B-284B-4E5A-8CD3-85FF465D8835}" type="sibTrans" cxnId="{6DED9339-1061-4BA2-BE6E-BE1CDF9FDC6B}">
      <dgm:prSet/>
      <dgm:spPr/>
      <dgm:t>
        <a:bodyPr/>
        <a:lstStyle/>
        <a:p>
          <a:endParaRPr lang="zh-CN" altLang="en-US"/>
        </a:p>
      </dgm:t>
    </dgm:pt>
    <dgm:pt modelId="{94FD63A6-7DF5-4F5C-887B-DFE5B602722B}">
      <dgm:prSet phldrT="[文本]"/>
      <dgm:spPr/>
      <dgm:t>
        <a:bodyPr/>
        <a:lstStyle/>
        <a:p>
          <a:r>
            <a:rPr lang="en-US" altLang="zh-CN" dirty="0">
              <a:sym typeface="+mn-lt"/>
            </a:rPr>
            <a:t>Massie data and frequent human computer interaction</a:t>
          </a:r>
          <a:endParaRPr lang="zh-CN" altLang="en-US" dirty="0">
            <a:sym typeface="+mn-lt"/>
          </a:endParaRPr>
        </a:p>
      </dgm:t>
    </dgm:pt>
    <dgm:pt modelId="{189C706D-2545-4AEB-AC2A-5E526960BD67}" type="parTrans" cxnId="{1AF53941-72DE-412F-8D9A-2ED3B10964E9}">
      <dgm:prSet/>
      <dgm:spPr/>
      <dgm:t>
        <a:bodyPr/>
        <a:lstStyle/>
        <a:p>
          <a:endParaRPr lang="zh-CN" altLang="en-US"/>
        </a:p>
      </dgm:t>
    </dgm:pt>
    <dgm:pt modelId="{D6D02563-FD0A-4B43-A8A3-5887CD15744D}" type="sibTrans" cxnId="{1AF53941-72DE-412F-8D9A-2ED3B10964E9}">
      <dgm:prSet/>
      <dgm:spPr/>
      <dgm:t>
        <a:bodyPr/>
        <a:lstStyle/>
        <a:p>
          <a:endParaRPr lang="zh-CN" altLang="en-US"/>
        </a:p>
      </dgm:t>
    </dgm:pt>
    <dgm:pt modelId="{197CB17A-1E48-4658-A208-A1003FE06868}">
      <dgm:prSet phldrT="[文本]"/>
      <dgm:spPr/>
      <dgm:t>
        <a:bodyPr/>
        <a:lstStyle/>
        <a:p>
          <a:r>
            <a:rPr lang="en-US" altLang="zh-CN" dirty="0">
              <a:sym typeface="+mn-lt"/>
            </a:rPr>
            <a:t>Calculation</a:t>
          </a:r>
          <a:endParaRPr lang="zh-CN" altLang="en-US" dirty="0">
            <a:sym typeface="+mn-lt"/>
          </a:endParaRPr>
        </a:p>
      </dgm:t>
    </dgm:pt>
    <dgm:pt modelId="{2D98552A-D74F-4343-954B-9F3B88FC66DF}" type="parTrans" cxnId="{65AB4B45-418A-4992-83E6-859DFF5FA0B1}">
      <dgm:prSet/>
      <dgm:spPr/>
      <dgm:t>
        <a:bodyPr/>
        <a:lstStyle/>
        <a:p>
          <a:endParaRPr lang="zh-CN" altLang="en-US"/>
        </a:p>
      </dgm:t>
    </dgm:pt>
    <dgm:pt modelId="{47E41EE7-A3A5-4F79-A255-3A92AA9C3448}" type="sibTrans" cxnId="{65AB4B45-418A-4992-83E6-859DFF5FA0B1}">
      <dgm:prSet/>
      <dgm:spPr/>
      <dgm:t>
        <a:bodyPr/>
        <a:lstStyle/>
        <a:p>
          <a:endParaRPr lang="zh-CN" altLang="en-US"/>
        </a:p>
      </dgm:t>
    </dgm:pt>
    <dgm:pt modelId="{D0FE2EC0-9DC3-45D0-8E0E-D7C2493D259D}">
      <dgm:prSet phldrT="[文本]"/>
      <dgm:spPr/>
      <dgm:t>
        <a:bodyPr/>
        <a:lstStyle/>
        <a:p>
          <a:r>
            <a:rPr lang="en-US" altLang="zh-CN" dirty="0">
              <a:sym typeface="+mn-lt"/>
            </a:rPr>
            <a:t>Engineering methods and simulation methods require the use of convolutions.</a:t>
          </a:r>
          <a:endParaRPr lang="zh-CN" altLang="en-US" dirty="0">
            <a:sym typeface="+mn-lt"/>
          </a:endParaRPr>
        </a:p>
      </dgm:t>
    </dgm:pt>
    <dgm:pt modelId="{897E1FE2-D5FE-4B76-8EF0-03F39D87B427}" type="parTrans" cxnId="{78237E78-1E5A-49D7-8FC0-D36DEAB84FCB}">
      <dgm:prSet/>
      <dgm:spPr/>
      <dgm:t>
        <a:bodyPr/>
        <a:lstStyle/>
        <a:p>
          <a:endParaRPr lang="zh-CN" altLang="en-US"/>
        </a:p>
      </dgm:t>
    </dgm:pt>
    <dgm:pt modelId="{41807DBB-2F28-4A01-BCA3-D18796C5C7B1}" type="sibTrans" cxnId="{78237E78-1E5A-49D7-8FC0-D36DEAB84FCB}">
      <dgm:prSet/>
      <dgm:spPr/>
      <dgm:t>
        <a:bodyPr/>
        <a:lstStyle/>
        <a:p>
          <a:endParaRPr lang="zh-CN" altLang="en-US"/>
        </a:p>
      </dgm:t>
    </dgm:pt>
    <dgm:pt modelId="{07F49A32-DA99-4A4C-AAF6-C2822BC85038}">
      <dgm:prSet phldrT="[文本]"/>
      <dgm:spPr/>
      <dgm:t>
        <a:bodyPr/>
        <a:lstStyle/>
        <a:p>
          <a:r>
            <a:rPr lang="en-US" altLang="zh-CN" dirty="0">
              <a:sym typeface="+mn-lt"/>
            </a:rPr>
            <a:t>Hardware</a:t>
          </a:r>
          <a:endParaRPr lang="zh-CN" altLang="en-US" dirty="0">
            <a:sym typeface="+mn-lt"/>
          </a:endParaRPr>
        </a:p>
      </dgm:t>
    </dgm:pt>
    <dgm:pt modelId="{F750354C-A6E5-49F3-A493-97BF40CEF96A}" type="parTrans" cxnId="{4F75FC62-10C7-4C09-B7EC-A7C3532EE8A3}">
      <dgm:prSet/>
      <dgm:spPr/>
      <dgm:t>
        <a:bodyPr/>
        <a:lstStyle/>
        <a:p>
          <a:endParaRPr lang="zh-CN" altLang="en-US"/>
        </a:p>
      </dgm:t>
    </dgm:pt>
    <dgm:pt modelId="{5A60B22A-FFDD-4CCD-8161-11C5E98B5CB7}" type="sibTrans" cxnId="{4F75FC62-10C7-4C09-B7EC-A7C3532EE8A3}">
      <dgm:prSet/>
      <dgm:spPr/>
      <dgm:t>
        <a:bodyPr/>
        <a:lstStyle/>
        <a:p>
          <a:endParaRPr lang="zh-CN" altLang="en-US"/>
        </a:p>
      </dgm:t>
    </dgm:pt>
    <dgm:pt modelId="{A927DA83-C558-4227-9852-AE849687A1B3}">
      <dgm:prSet phldrT="[文本]"/>
      <dgm:spPr/>
      <dgm:t>
        <a:bodyPr/>
        <a:lstStyle/>
        <a:p>
          <a:r>
            <a:rPr lang="en-US" altLang="zh-CN" dirty="0">
              <a:sym typeface="+mn-lt"/>
            </a:rPr>
            <a:t>Insufficient calculation, AI chips provide computing power: GPU, FPGA, ASIC, TPU</a:t>
          </a:r>
          <a:endParaRPr lang="zh-CN" altLang="en-US" dirty="0">
            <a:sym typeface="+mn-lt"/>
          </a:endParaRPr>
        </a:p>
      </dgm:t>
    </dgm:pt>
    <dgm:pt modelId="{9031246D-F21F-490D-B49D-97C6AE6EE8F5}" type="parTrans" cxnId="{DBEBE39B-DF9E-4245-9853-5F76BD199B52}">
      <dgm:prSet/>
      <dgm:spPr/>
      <dgm:t>
        <a:bodyPr/>
        <a:lstStyle/>
        <a:p>
          <a:endParaRPr lang="zh-CN" altLang="en-US"/>
        </a:p>
      </dgm:t>
    </dgm:pt>
    <dgm:pt modelId="{9B68852F-E636-48FE-A834-072ED68D2308}" type="sibTrans" cxnId="{DBEBE39B-DF9E-4245-9853-5F76BD199B52}">
      <dgm:prSet/>
      <dgm:spPr/>
      <dgm:t>
        <a:bodyPr/>
        <a:lstStyle/>
        <a:p>
          <a:endParaRPr lang="zh-CN" altLang="en-US"/>
        </a:p>
      </dgm:t>
    </dgm:pt>
    <dgm:pt modelId="{F5A297F8-DD47-430C-B162-D667604C90F5}" type="pres">
      <dgm:prSet presAssocID="{07F1495C-3260-4587-8940-06E55CC37DF6}" presName="linearFlow" presStyleCnt="0">
        <dgm:presLayoutVars>
          <dgm:dir/>
          <dgm:animLvl val="lvl"/>
          <dgm:resizeHandles val="exact"/>
        </dgm:presLayoutVars>
      </dgm:prSet>
      <dgm:spPr/>
    </dgm:pt>
    <dgm:pt modelId="{29A54208-608E-403D-8685-660176FDFFAB}" type="pres">
      <dgm:prSet presAssocID="{702937BA-70E4-4A59-BDEA-30E5EF79250A}" presName="composite" presStyleCnt="0"/>
      <dgm:spPr/>
    </dgm:pt>
    <dgm:pt modelId="{9662F804-2CC5-4FD2-B7DD-021BB7689EF2}" type="pres">
      <dgm:prSet presAssocID="{702937BA-70E4-4A59-BDEA-30E5EF79250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CFA5815-300E-4F19-800E-C802B639B031}" type="pres">
      <dgm:prSet presAssocID="{702937BA-70E4-4A59-BDEA-30E5EF79250A}" presName="descendantText" presStyleLbl="alignAcc1" presStyleIdx="0" presStyleCnt="3">
        <dgm:presLayoutVars>
          <dgm:bulletEnabled val="1"/>
        </dgm:presLayoutVars>
      </dgm:prSet>
      <dgm:spPr/>
    </dgm:pt>
    <dgm:pt modelId="{0CC3653D-FEB5-4F34-B88D-D9E792982505}" type="pres">
      <dgm:prSet presAssocID="{2448133B-284B-4E5A-8CD3-85FF465D8835}" presName="sp" presStyleCnt="0"/>
      <dgm:spPr/>
    </dgm:pt>
    <dgm:pt modelId="{58A2222B-1C14-4699-8D28-2F00DB11EC17}" type="pres">
      <dgm:prSet presAssocID="{197CB17A-1E48-4658-A208-A1003FE06868}" presName="composite" presStyleCnt="0"/>
      <dgm:spPr/>
    </dgm:pt>
    <dgm:pt modelId="{713B9EF8-D581-4EB7-B3FE-DFEE55B55372}" type="pres">
      <dgm:prSet presAssocID="{197CB17A-1E48-4658-A208-A1003FE0686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2F1B740-D930-4B5F-B205-7FCF915F0980}" type="pres">
      <dgm:prSet presAssocID="{197CB17A-1E48-4658-A208-A1003FE06868}" presName="descendantText" presStyleLbl="alignAcc1" presStyleIdx="1" presStyleCnt="3">
        <dgm:presLayoutVars>
          <dgm:bulletEnabled val="1"/>
        </dgm:presLayoutVars>
      </dgm:prSet>
      <dgm:spPr/>
    </dgm:pt>
    <dgm:pt modelId="{B6399F6C-3130-4A27-9AE8-EFE8489A9186}" type="pres">
      <dgm:prSet presAssocID="{47E41EE7-A3A5-4F79-A255-3A92AA9C3448}" presName="sp" presStyleCnt="0"/>
      <dgm:spPr/>
    </dgm:pt>
    <dgm:pt modelId="{08B2522F-FAE0-44E9-A219-050D770DB941}" type="pres">
      <dgm:prSet presAssocID="{07F49A32-DA99-4A4C-AAF6-C2822BC85038}" presName="composite" presStyleCnt="0"/>
      <dgm:spPr/>
    </dgm:pt>
    <dgm:pt modelId="{6F20D897-2C83-487E-995B-8F1E7B49439F}" type="pres">
      <dgm:prSet presAssocID="{07F49A32-DA99-4A4C-AAF6-C2822BC8503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64F6224-C921-41FF-9134-0D017D76A971}" type="pres">
      <dgm:prSet presAssocID="{07F49A32-DA99-4A4C-AAF6-C2822BC8503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3FDB6C03-D5AA-0E4F-B26E-C9962AC27DFE}" type="presOf" srcId="{94FD63A6-7DF5-4F5C-887B-DFE5B602722B}" destId="{5CFA5815-300E-4F19-800E-C802B639B031}" srcOrd="0" destOrd="0" presId="urn:microsoft.com/office/officeart/2005/8/layout/chevron2"/>
    <dgm:cxn modelId="{A18C0228-7241-1F4E-8F48-510A36189C75}" type="presOf" srcId="{D0FE2EC0-9DC3-45D0-8E0E-D7C2493D259D}" destId="{F2F1B740-D930-4B5F-B205-7FCF915F0980}" srcOrd="0" destOrd="0" presId="urn:microsoft.com/office/officeart/2005/8/layout/chevron2"/>
    <dgm:cxn modelId="{6DED9339-1061-4BA2-BE6E-BE1CDF9FDC6B}" srcId="{07F1495C-3260-4587-8940-06E55CC37DF6}" destId="{702937BA-70E4-4A59-BDEA-30E5EF79250A}" srcOrd="0" destOrd="0" parTransId="{EE798C94-96D9-4381-9012-B1E5FDBCBAF9}" sibTransId="{2448133B-284B-4E5A-8CD3-85FF465D8835}"/>
    <dgm:cxn modelId="{1AF53941-72DE-412F-8D9A-2ED3B10964E9}" srcId="{702937BA-70E4-4A59-BDEA-30E5EF79250A}" destId="{94FD63A6-7DF5-4F5C-887B-DFE5B602722B}" srcOrd="0" destOrd="0" parTransId="{189C706D-2545-4AEB-AC2A-5E526960BD67}" sibTransId="{D6D02563-FD0A-4B43-A8A3-5887CD15744D}"/>
    <dgm:cxn modelId="{4F75FC62-10C7-4C09-B7EC-A7C3532EE8A3}" srcId="{07F1495C-3260-4587-8940-06E55CC37DF6}" destId="{07F49A32-DA99-4A4C-AAF6-C2822BC85038}" srcOrd="2" destOrd="0" parTransId="{F750354C-A6E5-49F3-A493-97BF40CEF96A}" sibTransId="{5A60B22A-FFDD-4CCD-8161-11C5E98B5CB7}"/>
    <dgm:cxn modelId="{65AB4B45-418A-4992-83E6-859DFF5FA0B1}" srcId="{07F1495C-3260-4587-8940-06E55CC37DF6}" destId="{197CB17A-1E48-4658-A208-A1003FE06868}" srcOrd="1" destOrd="0" parTransId="{2D98552A-D74F-4343-954B-9F3B88FC66DF}" sibTransId="{47E41EE7-A3A5-4F79-A255-3A92AA9C3448}"/>
    <dgm:cxn modelId="{8562D377-BB6F-8C4F-845F-CB573E0D5240}" type="presOf" srcId="{07F49A32-DA99-4A4C-AAF6-C2822BC85038}" destId="{6F20D897-2C83-487E-995B-8F1E7B49439F}" srcOrd="0" destOrd="0" presId="urn:microsoft.com/office/officeart/2005/8/layout/chevron2"/>
    <dgm:cxn modelId="{78237E78-1E5A-49D7-8FC0-D36DEAB84FCB}" srcId="{197CB17A-1E48-4658-A208-A1003FE06868}" destId="{D0FE2EC0-9DC3-45D0-8E0E-D7C2493D259D}" srcOrd="0" destOrd="0" parTransId="{897E1FE2-D5FE-4B76-8EF0-03F39D87B427}" sibTransId="{41807DBB-2F28-4A01-BCA3-D18796C5C7B1}"/>
    <dgm:cxn modelId="{63CA4B90-6820-CB49-81CE-EE3BC34A3219}" type="presOf" srcId="{197CB17A-1E48-4658-A208-A1003FE06868}" destId="{713B9EF8-D581-4EB7-B3FE-DFEE55B55372}" srcOrd="0" destOrd="0" presId="urn:microsoft.com/office/officeart/2005/8/layout/chevron2"/>
    <dgm:cxn modelId="{22278D90-3E05-884F-8330-ACADB7F6E9BB}" type="presOf" srcId="{702937BA-70E4-4A59-BDEA-30E5EF79250A}" destId="{9662F804-2CC5-4FD2-B7DD-021BB7689EF2}" srcOrd="0" destOrd="0" presId="urn:microsoft.com/office/officeart/2005/8/layout/chevron2"/>
    <dgm:cxn modelId="{DBEBE39B-DF9E-4245-9853-5F76BD199B52}" srcId="{07F49A32-DA99-4A4C-AAF6-C2822BC85038}" destId="{A927DA83-C558-4227-9852-AE849687A1B3}" srcOrd="0" destOrd="0" parTransId="{9031246D-F21F-490D-B49D-97C6AE6EE8F5}" sibTransId="{9B68852F-E636-48FE-A834-072ED68D2308}"/>
    <dgm:cxn modelId="{376FD3AD-BB10-B24E-A46E-A59CA4524D87}" type="presOf" srcId="{A927DA83-C558-4227-9852-AE849687A1B3}" destId="{264F6224-C921-41FF-9134-0D017D76A971}" srcOrd="0" destOrd="0" presId="urn:microsoft.com/office/officeart/2005/8/layout/chevron2"/>
    <dgm:cxn modelId="{8024EFDB-9B19-F744-9CC4-67001EA46413}" type="presOf" srcId="{07F1495C-3260-4587-8940-06E55CC37DF6}" destId="{F5A297F8-DD47-430C-B162-D667604C90F5}" srcOrd="0" destOrd="0" presId="urn:microsoft.com/office/officeart/2005/8/layout/chevron2"/>
    <dgm:cxn modelId="{5FF8FC21-A9F6-614A-B225-44DE6BC446B4}" type="presParOf" srcId="{F5A297F8-DD47-430C-B162-D667604C90F5}" destId="{29A54208-608E-403D-8685-660176FDFFAB}" srcOrd="0" destOrd="0" presId="urn:microsoft.com/office/officeart/2005/8/layout/chevron2"/>
    <dgm:cxn modelId="{7DE750EC-A694-FF46-8994-270179E266B2}" type="presParOf" srcId="{29A54208-608E-403D-8685-660176FDFFAB}" destId="{9662F804-2CC5-4FD2-B7DD-021BB7689EF2}" srcOrd="0" destOrd="0" presId="urn:microsoft.com/office/officeart/2005/8/layout/chevron2"/>
    <dgm:cxn modelId="{EA8AB470-5435-A84F-A98E-03AC6C77DE05}" type="presParOf" srcId="{29A54208-608E-403D-8685-660176FDFFAB}" destId="{5CFA5815-300E-4F19-800E-C802B639B031}" srcOrd="1" destOrd="0" presId="urn:microsoft.com/office/officeart/2005/8/layout/chevron2"/>
    <dgm:cxn modelId="{875672D4-C3E5-394C-B1DC-34FD08868BD1}" type="presParOf" srcId="{F5A297F8-DD47-430C-B162-D667604C90F5}" destId="{0CC3653D-FEB5-4F34-B88D-D9E792982505}" srcOrd="1" destOrd="0" presId="urn:microsoft.com/office/officeart/2005/8/layout/chevron2"/>
    <dgm:cxn modelId="{771CFBE3-210E-E547-9471-9F1D1DA2CB3D}" type="presParOf" srcId="{F5A297F8-DD47-430C-B162-D667604C90F5}" destId="{58A2222B-1C14-4699-8D28-2F00DB11EC17}" srcOrd="2" destOrd="0" presId="urn:microsoft.com/office/officeart/2005/8/layout/chevron2"/>
    <dgm:cxn modelId="{0D5050B6-8854-BA4C-9424-090F710BEAE9}" type="presParOf" srcId="{58A2222B-1C14-4699-8D28-2F00DB11EC17}" destId="{713B9EF8-D581-4EB7-B3FE-DFEE55B55372}" srcOrd="0" destOrd="0" presId="urn:microsoft.com/office/officeart/2005/8/layout/chevron2"/>
    <dgm:cxn modelId="{9C10C4FD-4306-7047-B49F-0B6B5C03C7D0}" type="presParOf" srcId="{58A2222B-1C14-4699-8D28-2F00DB11EC17}" destId="{F2F1B740-D930-4B5F-B205-7FCF915F0980}" srcOrd="1" destOrd="0" presId="urn:microsoft.com/office/officeart/2005/8/layout/chevron2"/>
    <dgm:cxn modelId="{33ACF44B-83D8-E145-8B7A-79841A11CF61}" type="presParOf" srcId="{F5A297F8-DD47-430C-B162-D667604C90F5}" destId="{B6399F6C-3130-4A27-9AE8-EFE8489A9186}" srcOrd="3" destOrd="0" presId="urn:microsoft.com/office/officeart/2005/8/layout/chevron2"/>
    <dgm:cxn modelId="{A4FEC3D7-0771-204A-BCA8-F347E96A7D91}" type="presParOf" srcId="{F5A297F8-DD47-430C-B162-D667604C90F5}" destId="{08B2522F-FAE0-44E9-A219-050D770DB941}" srcOrd="4" destOrd="0" presId="urn:microsoft.com/office/officeart/2005/8/layout/chevron2"/>
    <dgm:cxn modelId="{D507DD72-A01A-2D4B-BC06-18A2484AFE48}" type="presParOf" srcId="{08B2522F-FAE0-44E9-A219-050D770DB941}" destId="{6F20D897-2C83-487E-995B-8F1E7B49439F}" srcOrd="0" destOrd="0" presId="urn:microsoft.com/office/officeart/2005/8/layout/chevron2"/>
    <dgm:cxn modelId="{284391DC-CD64-8544-AD27-1513E5C4F957}" type="presParOf" srcId="{08B2522F-FAE0-44E9-A219-050D770DB941}" destId="{264F6224-C921-41FF-9134-0D017D76A97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62F804-2CC5-4FD2-B7DD-021BB7689EF2}">
      <dsp:nvSpPr>
        <dsp:cNvPr id="0" name=""/>
        <dsp:cNvSpPr/>
      </dsp:nvSpPr>
      <dsp:spPr>
        <a:xfrm rot="5400000">
          <a:off x="-125859" y="126461"/>
          <a:ext cx="839060" cy="58734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>
              <a:sym typeface="+mn-lt"/>
            </a:rPr>
            <a:t>Data</a:t>
          </a:r>
          <a:endParaRPr lang="zh-CN" altLang="en-US" sz="900" kern="1200" dirty="0">
            <a:sym typeface="+mn-lt"/>
          </a:endParaRPr>
        </a:p>
      </dsp:txBody>
      <dsp:txXfrm rot="-5400000">
        <a:off x="0" y="294273"/>
        <a:ext cx="587342" cy="251718"/>
      </dsp:txXfrm>
    </dsp:sp>
    <dsp:sp modelId="{5CFA5815-300E-4F19-800E-C802B639B031}">
      <dsp:nvSpPr>
        <dsp:cNvPr id="0" name=""/>
        <dsp:cNvSpPr/>
      </dsp:nvSpPr>
      <dsp:spPr>
        <a:xfrm rot="5400000">
          <a:off x="1553014" y="-965069"/>
          <a:ext cx="545389" cy="24767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200" kern="1200" dirty="0">
              <a:sym typeface="+mn-lt"/>
            </a:rPr>
            <a:t>Massie data and frequent human computer interaction</a:t>
          </a:r>
          <a:endParaRPr lang="zh-CN" altLang="en-US" sz="1200" kern="1200" dirty="0">
            <a:sym typeface="+mn-lt"/>
          </a:endParaRPr>
        </a:p>
      </dsp:txBody>
      <dsp:txXfrm rot="-5400000">
        <a:off x="587342" y="27227"/>
        <a:ext cx="2450109" cy="492141"/>
      </dsp:txXfrm>
    </dsp:sp>
    <dsp:sp modelId="{713B9EF8-D581-4EB7-B3FE-DFEE55B55372}">
      <dsp:nvSpPr>
        <dsp:cNvPr id="0" name=""/>
        <dsp:cNvSpPr/>
      </dsp:nvSpPr>
      <dsp:spPr>
        <a:xfrm rot="5400000">
          <a:off x="-125859" y="827997"/>
          <a:ext cx="839060" cy="587342"/>
        </a:xfrm>
        <a:prstGeom prst="chevron">
          <a:avLst/>
        </a:prstGeom>
        <a:solidFill>
          <a:schemeClr val="accent5">
            <a:hueOff val="-987873"/>
            <a:satOff val="-1017"/>
            <a:lumOff val="-491"/>
            <a:alphaOff val="0"/>
          </a:schemeClr>
        </a:solidFill>
        <a:ln w="12700" cap="flat" cmpd="sng" algn="ctr">
          <a:solidFill>
            <a:schemeClr val="accent5">
              <a:hueOff val="-987873"/>
              <a:satOff val="-1017"/>
              <a:lumOff val="-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>
              <a:sym typeface="+mn-lt"/>
            </a:rPr>
            <a:t>Calculation</a:t>
          </a:r>
          <a:endParaRPr lang="zh-CN" altLang="en-US" sz="900" kern="1200" dirty="0">
            <a:sym typeface="+mn-lt"/>
          </a:endParaRPr>
        </a:p>
      </dsp:txBody>
      <dsp:txXfrm rot="-5400000">
        <a:off x="0" y="995809"/>
        <a:ext cx="587342" cy="251718"/>
      </dsp:txXfrm>
    </dsp:sp>
    <dsp:sp modelId="{F2F1B740-D930-4B5F-B205-7FCF915F0980}">
      <dsp:nvSpPr>
        <dsp:cNvPr id="0" name=""/>
        <dsp:cNvSpPr/>
      </dsp:nvSpPr>
      <dsp:spPr>
        <a:xfrm rot="5400000">
          <a:off x="1553014" y="-263533"/>
          <a:ext cx="545389" cy="24767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87873"/>
              <a:satOff val="-1017"/>
              <a:lumOff val="-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200" kern="1200" dirty="0">
              <a:sym typeface="+mn-lt"/>
            </a:rPr>
            <a:t>Engineering methods and simulation methods require the use of convolutions.</a:t>
          </a:r>
          <a:endParaRPr lang="zh-CN" altLang="en-US" sz="1200" kern="1200" dirty="0">
            <a:sym typeface="+mn-lt"/>
          </a:endParaRPr>
        </a:p>
      </dsp:txBody>
      <dsp:txXfrm rot="-5400000">
        <a:off x="587342" y="728763"/>
        <a:ext cx="2450109" cy="492141"/>
      </dsp:txXfrm>
    </dsp:sp>
    <dsp:sp modelId="{6F20D897-2C83-487E-995B-8F1E7B49439F}">
      <dsp:nvSpPr>
        <dsp:cNvPr id="0" name=""/>
        <dsp:cNvSpPr/>
      </dsp:nvSpPr>
      <dsp:spPr>
        <a:xfrm rot="5400000">
          <a:off x="-125859" y="1529534"/>
          <a:ext cx="839060" cy="587342"/>
        </a:xfrm>
        <a:prstGeom prst="chevron">
          <a:avLst/>
        </a:prstGeom>
        <a:solidFill>
          <a:schemeClr val="accent5">
            <a:hueOff val="-1975745"/>
            <a:satOff val="-2035"/>
            <a:lumOff val="-981"/>
            <a:alphaOff val="0"/>
          </a:schemeClr>
        </a:solidFill>
        <a:ln w="12700" cap="flat" cmpd="sng" algn="ctr">
          <a:solidFill>
            <a:schemeClr val="accent5">
              <a:hueOff val="-1975745"/>
              <a:satOff val="-2035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>
              <a:sym typeface="+mn-lt"/>
            </a:rPr>
            <a:t>Hardware</a:t>
          </a:r>
          <a:endParaRPr lang="zh-CN" altLang="en-US" sz="900" kern="1200" dirty="0">
            <a:sym typeface="+mn-lt"/>
          </a:endParaRPr>
        </a:p>
      </dsp:txBody>
      <dsp:txXfrm rot="-5400000">
        <a:off x="0" y="1697346"/>
        <a:ext cx="587342" cy="251718"/>
      </dsp:txXfrm>
    </dsp:sp>
    <dsp:sp modelId="{264F6224-C921-41FF-9134-0D017D76A971}">
      <dsp:nvSpPr>
        <dsp:cNvPr id="0" name=""/>
        <dsp:cNvSpPr/>
      </dsp:nvSpPr>
      <dsp:spPr>
        <a:xfrm rot="5400000">
          <a:off x="1553014" y="438003"/>
          <a:ext cx="545389" cy="247673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975745"/>
              <a:satOff val="-2035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200" kern="1200" dirty="0">
              <a:sym typeface="+mn-lt"/>
            </a:rPr>
            <a:t>Insufficient calculation, AI chips provide computing power: GPU, FPGA, ASIC, TPU</a:t>
          </a:r>
          <a:endParaRPr lang="zh-CN" altLang="en-US" sz="1200" kern="1200" dirty="0">
            <a:sym typeface="+mn-lt"/>
          </a:endParaRPr>
        </a:p>
      </dsp:txBody>
      <dsp:txXfrm rot="-5400000">
        <a:off x="587342" y="1430299"/>
        <a:ext cx="2450109" cy="4921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C9BC5-6BEA-F340-98D4-D2D96B564EE1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5D9B5-480C-FA4E-8D16-720F54051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77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5D9B5-480C-FA4E-8D16-720F54051E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38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http://www.cse.iitm.ac.in/~miteshk/CS7015/Slides/Teaching/pdf/Lecture2.pdf</a:t>
            </a:r>
          </a:p>
          <a:p>
            <a:endParaRPr lang="en-US" dirty="0"/>
          </a:p>
          <a:p>
            <a:r>
              <a:rPr lang="en-US" dirty="0"/>
              <a:t>https://web.csulb.edu/~cwallis/artificialn/History.htm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5D9B5-480C-FA4E-8D16-720F54051E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54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5D9B5-480C-FA4E-8D16-720F54051E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6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5D9B5-480C-FA4E-8D16-720F54051EB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82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1BE8259-8F68-DC41-81BE-2F003E496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9704" b="26963"/>
          <a:stretch/>
        </p:blipFill>
        <p:spPr>
          <a:xfrm>
            <a:off x="0" y="5257806"/>
            <a:ext cx="12192000" cy="1600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B48DBE-A1C0-CE4A-9A4C-79C746B09A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199" y="2291652"/>
            <a:ext cx="5574476" cy="1685425"/>
          </a:xfrm>
        </p:spPr>
        <p:txBody>
          <a:bodyPr anchor="b">
            <a:normAutofit/>
          </a:bodyPr>
          <a:lstStyle>
            <a:lvl1pPr algn="l">
              <a:defRPr sz="5000" b="1" i="0">
                <a:latin typeface="+mj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77352-A975-B349-B4FD-F88E8C33D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77070"/>
            <a:ext cx="5574476" cy="76676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rgbClr val="00909E"/>
                </a:solidFill>
                <a:latin typeface="+mn-lt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A067C9-7ECE-6141-A8CC-FEEB41DECD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9480" y="5522029"/>
            <a:ext cx="4885705" cy="902526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677E03-3AA7-C448-97A8-D20C9B28EE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7359" y="433453"/>
            <a:ext cx="2086016" cy="1396533"/>
          </a:xfrm>
          <a:prstGeom prst="rect">
            <a:avLst/>
          </a:prstGeom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8A1A6E4-725E-FD4C-988F-EF15DB566C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74961" y="4"/>
            <a:ext cx="5217043" cy="6857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490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877E350-9288-4711-8A9F-470B41E1A45D}"/>
              </a:ext>
            </a:extLst>
          </p:cNvPr>
          <p:cNvSpPr/>
          <p:nvPr userDrawn="1"/>
        </p:nvSpPr>
        <p:spPr>
          <a:xfrm>
            <a:off x="0" y="0"/>
            <a:ext cx="1371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7DE929-4FBA-4D86-AD31-8A34444C4D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309" t="-7828" r="41393"/>
          <a:stretch/>
        </p:blipFill>
        <p:spPr>
          <a:xfrm>
            <a:off x="5" y="0"/>
            <a:ext cx="127736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79D252-E493-5940-82E6-BA0AF03586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</a:blip>
          <a:srcRect t="1" r="30516" b="30185"/>
          <a:stretch/>
        </p:blipFill>
        <p:spPr>
          <a:xfrm>
            <a:off x="7194797" y="1865822"/>
            <a:ext cx="4997203" cy="4992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F9810-D96A-6246-995B-8B1B7E2E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515712"/>
            <a:ext cx="10820400" cy="7571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16631-C37C-A84D-8D6A-FFBF4789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3BC8A6A-78E0-4272-B2A9-E9D5E2EFA77C}"/>
              </a:ext>
            </a:extLst>
          </p:cNvPr>
          <p:cNvSpPr txBox="1">
            <a:spLocks/>
          </p:cNvSpPr>
          <p:nvPr userDrawn="1"/>
        </p:nvSpPr>
        <p:spPr>
          <a:xfrm>
            <a:off x="1344708" y="6355949"/>
            <a:ext cx="2801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ML for Embedded Systems (Fall 2021)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3007CD7-94B2-4D0E-9949-CE75D492A505}"/>
              </a:ext>
            </a:extLst>
          </p:cNvPr>
          <p:cNvSpPr txBox="1">
            <a:spLocks/>
          </p:cNvSpPr>
          <p:nvPr userDrawn="1"/>
        </p:nvSpPr>
        <p:spPr>
          <a:xfrm>
            <a:off x="4695005" y="6355772"/>
            <a:ext cx="2801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Dr. Weiwen Jiang, ECE, GMU</a:t>
            </a:r>
          </a:p>
        </p:txBody>
      </p:sp>
    </p:spTree>
    <p:extLst>
      <p:ext uri="{BB962C8B-B14F-4D97-AF65-F5344CB8AC3E}">
        <p14:creationId xmlns:p14="http://schemas.microsoft.com/office/powerpoint/2010/main" val="3305173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79D252-E493-5940-82E6-BA0AF03586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</a:blip>
          <a:srcRect l="-2211" r="9827" b="52018"/>
          <a:stretch/>
        </p:blipFill>
        <p:spPr>
          <a:xfrm>
            <a:off x="4778300" y="3050726"/>
            <a:ext cx="7413701" cy="3828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F9810-D96A-6246-995B-8B1B7E2E8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2" y="8"/>
            <a:ext cx="936295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BA6F3-2EEB-9149-9441-572C950CB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485" y="1541721"/>
            <a:ext cx="9399320" cy="3753419"/>
          </a:xfrm>
        </p:spPr>
        <p:txBody>
          <a:bodyPr/>
          <a:lstStyle>
            <a:lvl1pPr marL="457178" indent="-457178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57178" indent="0">
              <a:buNone/>
              <a:defRPr>
                <a:solidFill>
                  <a:schemeClr val="tx1"/>
                </a:solidFill>
              </a:defRPr>
            </a:lvl2pPr>
            <a:lvl3pPr marL="914354" indent="0">
              <a:buNone/>
              <a:defRPr>
                <a:solidFill>
                  <a:schemeClr val="tx1"/>
                </a:solidFill>
              </a:defRPr>
            </a:lvl3pPr>
            <a:lvl4pPr marL="1371532" indent="0">
              <a:buNone/>
              <a:defRPr>
                <a:solidFill>
                  <a:schemeClr val="tx1"/>
                </a:solidFill>
              </a:defRPr>
            </a:lvl4pPr>
            <a:lvl5pPr marL="1828709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16631-C37C-A84D-8D6A-FFBF4789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6F6EFD8-CB6A-4AE1-B71F-BB86E4A66325}"/>
              </a:ext>
            </a:extLst>
          </p:cNvPr>
          <p:cNvSpPr txBox="1">
            <a:spLocks/>
          </p:cNvSpPr>
          <p:nvPr userDrawn="1"/>
        </p:nvSpPr>
        <p:spPr>
          <a:xfrm>
            <a:off x="1344708" y="6355949"/>
            <a:ext cx="2801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ML for Embedded Systems (Fall 2021)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3C80C73-0FB9-42A7-B4DD-7ADCFCAEFA2B}"/>
              </a:ext>
            </a:extLst>
          </p:cNvPr>
          <p:cNvSpPr txBox="1">
            <a:spLocks/>
          </p:cNvSpPr>
          <p:nvPr userDrawn="1"/>
        </p:nvSpPr>
        <p:spPr>
          <a:xfrm>
            <a:off x="4695005" y="6355772"/>
            <a:ext cx="2801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Dr. Weiwen Jiang, ECE, GMU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E8BB3B-3324-4377-9F93-2529077E48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095" t="1015" r="57497"/>
          <a:stretch/>
        </p:blipFill>
        <p:spPr>
          <a:xfrm>
            <a:off x="1" y="0"/>
            <a:ext cx="1344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17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0BABFC4-82E9-1846-B358-1557AC6370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221" t="-58" r="2874"/>
          <a:stretch/>
        </p:blipFill>
        <p:spPr>
          <a:xfrm>
            <a:off x="6107558" y="0"/>
            <a:ext cx="6084447" cy="6861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F27998-D839-D047-97F2-FECBDBB3A9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</a:blip>
          <a:srcRect l="15981" b="20038"/>
          <a:stretch/>
        </p:blipFill>
        <p:spPr>
          <a:xfrm>
            <a:off x="0" y="1882761"/>
            <a:ext cx="5257800" cy="49752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74CE8-A75C-3E4E-BBB3-102721AC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054A1-C1CE-0449-B1BE-461CEBC602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5" y="1"/>
            <a:ext cx="4451431" cy="1585732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E369411-C1F4-5A42-B8E9-6B5D10157C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41614" y="1909823"/>
            <a:ext cx="3854391" cy="385439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376375CB-98C6-E840-8363-FE5DE27467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7558" y="1909823"/>
            <a:ext cx="3854391" cy="385439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26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996157F-BA9C-E04A-80E5-9DA8ABC240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AD9C8-E5A0-774C-89EC-7B9CE07BD3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9977" y="685800"/>
            <a:ext cx="2432051" cy="16281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D39621D-226A-8148-BA50-331BE5E4B360}"/>
              </a:ext>
            </a:extLst>
          </p:cNvPr>
          <p:cNvGrpSpPr/>
          <p:nvPr userDrawn="1"/>
        </p:nvGrpSpPr>
        <p:grpSpPr>
          <a:xfrm>
            <a:off x="4360603" y="3418257"/>
            <a:ext cx="3470796" cy="674932"/>
            <a:chOff x="4372071" y="3418257"/>
            <a:chExt cx="3470796" cy="6749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E5A890-E9CB-F545-B0E3-0CA47D272E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372071" y="3418257"/>
              <a:ext cx="674932" cy="67493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126149-44DC-FE46-8A65-58BE7FED2F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468969" y="3418257"/>
              <a:ext cx="674932" cy="67493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CF3130-1630-0343-9C06-8D09FC68F4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167935" y="3418257"/>
              <a:ext cx="674932" cy="6749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DF3525-9638-BB41-BEE3-B77246F916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071037" y="3418257"/>
              <a:ext cx="674932" cy="6749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CE0DD5-D635-3B4E-89ED-1374AB93C2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5770003" y="3418257"/>
              <a:ext cx="674932" cy="674932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227F9-BC54-F047-971E-2070A12085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59251" y="4233362"/>
            <a:ext cx="3873500" cy="20383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>
                <a:solidFill>
                  <a:schemeClr val="bg1"/>
                </a:solidFill>
              </a:defRPr>
            </a:lvl2pPr>
            <a:lvl3pPr marL="914354" indent="0" algn="ctr">
              <a:buNone/>
              <a:defRPr>
                <a:solidFill>
                  <a:schemeClr val="bg1"/>
                </a:solidFill>
              </a:defRPr>
            </a:lvl3pPr>
            <a:lvl4pPr marL="1371532" indent="0" algn="ctr">
              <a:buNone/>
              <a:defRPr>
                <a:solidFill>
                  <a:schemeClr val="bg1"/>
                </a:solidFill>
              </a:defRPr>
            </a:lvl4pPr>
            <a:lvl5pPr marL="1828709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1D62499-3262-B94A-BBAE-7736709F381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84053" y="2673927"/>
            <a:ext cx="4423899" cy="449501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000" b="1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1pPr>
            <a:lvl2pPr>
              <a:defRPr>
                <a:ln>
                  <a:solidFill>
                    <a:schemeClr val="accent1"/>
                  </a:solidFill>
                </a:ln>
              </a:defRPr>
            </a:lvl2pPr>
            <a:lvl3pPr>
              <a:defRPr>
                <a:ln>
                  <a:solidFill>
                    <a:schemeClr val="accent1"/>
                  </a:solidFill>
                </a:ln>
              </a:defRPr>
            </a:lvl3pPr>
            <a:lvl4pPr>
              <a:defRPr>
                <a:ln>
                  <a:solidFill>
                    <a:schemeClr val="accent1"/>
                  </a:solidFill>
                </a:ln>
              </a:defRPr>
            </a:lvl4pPr>
            <a:lvl5pPr>
              <a:defRPr>
                <a:ln>
                  <a:solidFill>
                    <a:schemeClr val="accent1"/>
                  </a:solidFill>
                </a:ln>
              </a:defRPr>
            </a:lvl5pPr>
          </a:lstStyle>
          <a:p>
            <a:pPr lvl="0"/>
            <a:r>
              <a:rPr lang="en-US" dirty="0"/>
              <a:t>Click to edit URL</a:t>
            </a:r>
          </a:p>
        </p:txBody>
      </p:sp>
    </p:spTree>
    <p:extLst>
      <p:ext uri="{BB962C8B-B14F-4D97-AF65-F5344CB8AC3E}">
        <p14:creationId xmlns:p14="http://schemas.microsoft.com/office/powerpoint/2010/main" val="1191825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CC6BC4-E0CB-DB4E-AE6C-D3E834B48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2236F-F4D5-BB46-9A26-0C28620F2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99303"/>
            <a:ext cx="10515600" cy="4377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656C8-2137-CD40-95D9-6B811B3A7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384FF6D-5FD2-A847-8599-D7B37E65F8CD}" type="slidenum">
              <a:rPr lang="en-US" smtClean="0"/>
              <a:pPr/>
              <a:t>‹#›</a:t>
            </a:fld>
            <a:r>
              <a:rPr lang="en-US" dirty="0"/>
              <a:t>  |  George Mason University</a:t>
            </a:r>
          </a:p>
        </p:txBody>
      </p:sp>
    </p:spTree>
    <p:extLst>
      <p:ext uri="{BB962C8B-B14F-4D97-AF65-F5344CB8AC3E}">
        <p14:creationId xmlns:p14="http://schemas.microsoft.com/office/powerpoint/2010/main" val="174011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7" r:id="rId3"/>
    <p:sldLayoutId id="2147483672" r:id="rId4"/>
    <p:sldLayoutId id="2147483663" r:id="rId5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Layout" Target="../diagrams/layout1.xml"/><Relationship Id="rId7" Type="http://schemas.openxmlformats.org/officeDocument/2006/relationships/chart" Target="../charts/char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7" Type="http://schemas.openxmlformats.org/officeDocument/2006/relationships/image" Target="../media/image49.jpeg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tm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51.jpeg"/><Relationship Id="rId7" Type="http://schemas.openxmlformats.org/officeDocument/2006/relationships/image" Target="../media/image47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tmp"/><Relationship Id="rId5" Type="http://schemas.openxmlformats.org/officeDocument/2006/relationships/image" Target="../media/image45.tmp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47.jpeg"/><Relationship Id="rId4" Type="http://schemas.openxmlformats.org/officeDocument/2006/relationships/image" Target="../media/image46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47.jpeg"/><Relationship Id="rId4" Type="http://schemas.openxmlformats.org/officeDocument/2006/relationships/image" Target="../media/image46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47.jpeg"/><Relationship Id="rId4" Type="http://schemas.openxmlformats.org/officeDocument/2006/relationships/image" Target="../media/image46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47.jpeg"/><Relationship Id="rId4" Type="http://schemas.openxmlformats.org/officeDocument/2006/relationships/image" Target="../media/image46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47.jpeg"/><Relationship Id="rId4" Type="http://schemas.openxmlformats.org/officeDocument/2006/relationships/image" Target="../media/image46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47.jpeg"/><Relationship Id="rId4" Type="http://schemas.openxmlformats.org/officeDocument/2006/relationships/image" Target="../media/image46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47.jpeg"/><Relationship Id="rId4" Type="http://schemas.openxmlformats.org/officeDocument/2006/relationships/image" Target="../media/image46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tmp"/><Relationship Id="rId5" Type="http://schemas.openxmlformats.org/officeDocument/2006/relationships/image" Target="../media/image45.tmp"/><Relationship Id="rId4" Type="http://schemas.openxmlformats.org/officeDocument/2006/relationships/image" Target="../media/image4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47.jpeg"/><Relationship Id="rId4" Type="http://schemas.openxmlformats.org/officeDocument/2006/relationships/image" Target="../media/image4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image" Target="../media/image48.jpeg"/><Relationship Id="rId4" Type="http://schemas.openxmlformats.org/officeDocument/2006/relationships/image" Target="../media/image46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jqub.github.io/2021/09/01/ML4Emb/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47.jpeg"/><Relationship Id="rId4" Type="http://schemas.openxmlformats.org/officeDocument/2006/relationships/image" Target="../media/image46.tm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5.png"/><Relationship Id="rId7" Type="http://schemas.openxmlformats.org/officeDocument/2006/relationships/image" Target="../media/image68.png"/><Relationship Id="rId12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77.png"/><Relationship Id="rId10" Type="http://schemas.openxmlformats.org/officeDocument/2006/relationships/image" Target="../media/image71.png"/><Relationship Id="rId4" Type="http://schemas.openxmlformats.org/officeDocument/2006/relationships/image" Target="../media/image76.png"/><Relationship Id="rId9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openxmlformats.org/officeDocument/2006/relationships/image" Target="../media/image82.png"/><Relationship Id="rId5" Type="http://schemas.openxmlformats.org/officeDocument/2006/relationships/image" Target="../media/image69.png"/><Relationship Id="rId10" Type="http://schemas.openxmlformats.org/officeDocument/2006/relationships/image" Target="../media/image81.png"/><Relationship Id="rId4" Type="http://schemas.openxmlformats.org/officeDocument/2006/relationships/image" Target="../media/image68.png"/><Relationship Id="rId9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93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13.png"/><Relationship Id="rId5" Type="http://schemas.openxmlformats.org/officeDocument/2006/relationships/image" Target="../media/image96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95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jqub.github.io/2021/09/01/ML4Emb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XXX@gmu.edu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45.tmp"/><Relationship Id="rId7" Type="http://schemas.openxmlformats.org/officeDocument/2006/relationships/image" Target="../media/image49.jpeg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tmp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80.jpeg"/><Relationship Id="rId7" Type="http://schemas.openxmlformats.org/officeDocument/2006/relationships/image" Target="../media/image47.jpeg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tmp"/><Relationship Id="rId5" Type="http://schemas.openxmlformats.org/officeDocument/2006/relationships/image" Target="../media/image45.tmp"/><Relationship Id="rId4" Type="http://schemas.openxmlformats.org/officeDocument/2006/relationships/image" Target="../media/image4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6C49C2-F377-7340-B95C-CBB18788C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4033" y="627321"/>
            <a:ext cx="7435968" cy="1324576"/>
          </a:xfrm>
        </p:spPr>
        <p:txBody>
          <a:bodyPr>
            <a:noAutofit/>
          </a:bodyPr>
          <a:lstStyle/>
          <a:p>
            <a:pPr defTabSz="832104">
              <a:defRPr sz="1638"/>
            </a:pPr>
            <a:r>
              <a:rPr lang="en-US" sz="2800" dirty="0"/>
              <a:t>ECE499/ECE590 </a:t>
            </a:r>
            <a:br>
              <a:rPr lang="en-US" sz="2800" dirty="0"/>
            </a:br>
            <a:r>
              <a:rPr lang="en-US" sz="2800" dirty="0"/>
              <a:t>Machine Learning for Embedded Systems</a:t>
            </a:r>
            <a:br>
              <a:rPr lang="en-US" sz="2800" dirty="0"/>
            </a:br>
            <a:r>
              <a:rPr lang="en-US" sz="2800" dirty="0"/>
              <a:t>(Fall 2021)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62FC5CA1-C0D7-D649-8FC5-D61C022E6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488510"/>
            <a:ext cx="12192000" cy="7667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Lecture 1: Course Information and Introduction to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35D52-9623-4FB3-BF5F-F9DFF9B0E890}"/>
              </a:ext>
            </a:extLst>
          </p:cNvPr>
          <p:cNvSpPr txBox="1"/>
          <p:nvPr/>
        </p:nvSpPr>
        <p:spPr>
          <a:xfrm>
            <a:off x="3047114" y="3296073"/>
            <a:ext cx="6097772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dirty="0">
                <a:ea typeface="ＭＳ Ｐゴシック" panose="020B0600070205080204" pitchFamily="34" charset="-128"/>
              </a:rPr>
              <a:t>Weiwen Jiang,</a:t>
            </a:r>
            <a:r>
              <a:rPr lang="zh-CN" altLang="en-US" sz="1800" dirty="0">
                <a:ea typeface="ＭＳ Ｐゴシック" panose="020B0600070205080204" pitchFamily="34" charset="-128"/>
              </a:rPr>
              <a:t> </a:t>
            </a:r>
            <a:r>
              <a:rPr lang="en-US" altLang="zh-CN" sz="1800" dirty="0">
                <a:ea typeface="ＭＳ Ｐゴシック" panose="020B0600070205080204" pitchFamily="34" charset="-128"/>
              </a:rPr>
              <a:t>Ph.D.</a:t>
            </a:r>
          </a:p>
          <a:p>
            <a:pPr algn="ctr">
              <a:lnSpc>
                <a:spcPct val="150000"/>
              </a:lnSpc>
            </a:pPr>
            <a:r>
              <a:rPr lang="en-US" altLang="ja-JP" sz="1800" dirty="0">
                <a:ea typeface="ＭＳ Ｐゴシック" panose="020B0600070205080204" pitchFamily="34" charset="-128"/>
              </a:rPr>
              <a:t>Electrical and Computer Engineering</a:t>
            </a:r>
          </a:p>
          <a:p>
            <a:pPr algn="ctr">
              <a:lnSpc>
                <a:spcPct val="15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George Mason University</a:t>
            </a:r>
            <a:endParaRPr lang="en-US" altLang="ja-JP" sz="1800" dirty="0">
              <a:ea typeface="ＭＳ Ｐゴシック" panose="020B0600070205080204" pitchFamily="34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ja-JP" sz="1800" dirty="0">
                <a:ea typeface="ＭＳ Ｐゴシック" panose="020B0600070205080204" pitchFamily="34" charset="-128"/>
              </a:rPr>
              <a:t>wjiang8@gmu.edu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27283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2" y="8"/>
            <a:ext cx="9362953" cy="1325563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ML Programming Platform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384FF6D-5FD2-A847-8599-D7B37E65F8CD}" type="slidenum">
              <a:rPr lang="en-US" smtClean="0"/>
              <a:pPr>
                <a:spcAft>
                  <a:spcPts val="600"/>
                </a:spcAft>
              </a:pPr>
              <a:t>10</a:t>
            </a:fld>
            <a:r>
              <a:rPr lang="en-US"/>
              <a:t>  |  George Mason University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6F071C-7291-4050-BD30-D74811A2EC80}"/>
              </a:ext>
            </a:extLst>
          </p:cNvPr>
          <p:cNvGrpSpPr/>
          <p:nvPr/>
        </p:nvGrpSpPr>
        <p:grpSpPr>
          <a:xfrm>
            <a:off x="1840392" y="1325571"/>
            <a:ext cx="10001250" cy="4953000"/>
            <a:chOff x="1840392" y="1325571"/>
            <a:chExt cx="10001250" cy="4953000"/>
          </a:xfrm>
        </p:grpSpPr>
        <p:pic>
          <p:nvPicPr>
            <p:cNvPr id="1028" name="Picture 4" descr="Use Google Colab for Deep Learning and Machine Learning Models">
              <a:extLst>
                <a:ext uri="{FF2B5EF4-FFF2-40B4-BE49-F238E27FC236}">
                  <a16:creationId xmlns:a16="http://schemas.microsoft.com/office/drawing/2014/main" id="{9AD60F5D-47FE-49AA-9038-9F4AB07EBC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392" y="1325571"/>
              <a:ext cx="10001250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Google Logo transparent PNG - StickPNG">
              <a:extLst>
                <a:ext uri="{FF2B5EF4-FFF2-40B4-BE49-F238E27FC236}">
                  <a16:creationId xmlns:a16="http://schemas.microsoft.com/office/drawing/2014/main" id="{CAEC244B-6D24-4551-9E45-B4962041A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5537" y="1523533"/>
              <a:ext cx="3335891" cy="1127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7B349B0-DE13-41E2-91F6-A00ED840D024}"/>
              </a:ext>
            </a:extLst>
          </p:cNvPr>
          <p:cNvSpPr txBox="1"/>
          <p:nvPr/>
        </p:nvSpPr>
        <p:spPr>
          <a:xfrm>
            <a:off x="5745642" y="565007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https://colab.research.google.com/</a:t>
            </a:r>
          </a:p>
        </p:txBody>
      </p:sp>
    </p:spTree>
    <p:extLst>
      <p:ext uri="{BB962C8B-B14F-4D97-AF65-F5344CB8AC3E}">
        <p14:creationId xmlns:p14="http://schemas.microsoft.com/office/powerpoint/2010/main" val="539148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F5C0A2-3627-804B-A837-8DA011A5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CC74D-AD96-E54E-9AF4-A74241BE0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11</a:t>
            </a:fld>
            <a:r>
              <a:rPr lang="en-US"/>
              <a:t>  |  George Mason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422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ECDFE5-319E-4764-8589-C094A23A2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DAF5C7-9D6C-4A89-BCF4-14E0428B0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60CB8-320D-4DA9-BD34-8593687B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12</a:t>
            </a:fld>
            <a:r>
              <a:rPr lang="en-US"/>
              <a:t>  |  George Mason University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758651-2C00-427F-8488-63E4ED3E0EE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050" name="Picture 2" descr="Image">
              <a:extLst>
                <a:ext uri="{FF2B5EF4-FFF2-40B4-BE49-F238E27FC236}">
                  <a16:creationId xmlns:a16="http://schemas.microsoft.com/office/drawing/2014/main" id="{D9388A3D-DFFD-494B-BB2D-5DC5CDAA63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492D1D-2B5A-4532-938C-CFDE71EF2B96}"/>
                </a:ext>
              </a:extLst>
            </p:cNvPr>
            <p:cNvSpPr/>
            <p:nvPr/>
          </p:nvSpPr>
          <p:spPr>
            <a:xfrm>
              <a:off x="9635613" y="8"/>
              <a:ext cx="2556387" cy="594844"/>
            </a:xfrm>
            <a:prstGeom prst="rect">
              <a:avLst/>
            </a:prstGeom>
            <a:solidFill>
              <a:srgbClr val="1B2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0E043E-1930-4EC0-862D-C9528B1EAE5F}"/>
                </a:ext>
              </a:extLst>
            </p:cNvPr>
            <p:cNvSpPr/>
            <p:nvPr/>
          </p:nvSpPr>
          <p:spPr>
            <a:xfrm>
              <a:off x="9635612" y="6263156"/>
              <a:ext cx="2556387" cy="594844"/>
            </a:xfrm>
            <a:prstGeom prst="rect">
              <a:avLst/>
            </a:prstGeom>
            <a:solidFill>
              <a:srgbClr val="192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994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A</a:t>
            </a:r>
            <a:r>
              <a:rPr lang="en-US" altLang="zh-CN" dirty="0"/>
              <a:t>pplications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13</a:t>
            </a:fld>
            <a:r>
              <a:rPr lang="en-US"/>
              <a:t>  |  George Mason University</a:t>
            </a:r>
            <a:endParaRPr lang="en-US" dirty="0"/>
          </a:p>
        </p:txBody>
      </p:sp>
      <p:pic>
        <p:nvPicPr>
          <p:cNvPr id="7" name="Picture 9" descr="Image result for alphago">
            <a:extLst>
              <a:ext uri="{FF2B5EF4-FFF2-40B4-BE49-F238E27FC236}">
                <a16:creationId xmlns:a16="http://schemas.microsoft.com/office/drawing/2014/main" id="{C2D57B8F-9FDA-4A7D-B152-1CED760F3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882775"/>
            <a:ext cx="4579938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12">
            <a:extLst>
              <a:ext uri="{FF2B5EF4-FFF2-40B4-BE49-F238E27FC236}">
                <a16:creationId xmlns:a16="http://schemas.microsoft.com/office/drawing/2014/main" id="{006AD75F-8B42-4CF5-8B37-0FC7CD9F3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4265" y="1408903"/>
            <a:ext cx="4556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lvl="2" algn="ctr" eaLnBrk="1" hangingPunct="1">
              <a:spcBef>
                <a:spcPct val="20000"/>
              </a:spcBef>
            </a:pPr>
            <a:r>
              <a:rPr lang="en-US" altLang="zh-CN" sz="2000" b="1" dirty="0">
                <a:solidFill>
                  <a:schemeClr val="accent2"/>
                </a:solidFill>
                <a:latin typeface="Calibri" panose="020F0502020204030204" pitchFamily="34" charset="0"/>
              </a:rPr>
              <a:t>Game</a:t>
            </a:r>
            <a:r>
              <a:rPr lang="zh-CN" altLang="en-US" sz="20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latin typeface="Calibri" panose="020F0502020204030204" pitchFamily="34" charset="0"/>
              </a:rPr>
              <a:t>Play</a:t>
            </a:r>
            <a:endParaRPr lang="zh-CN" altLang="en-US" sz="2000" b="1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pic>
        <p:nvPicPr>
          <p:cNvPr id="4098" name="Picture 2" descr="Dota AI beats pros">
            <a:extLst>
              <a:ext uri="{FF2B5EF4-FFF2-40B4-BE49-F238E27FC236}">
                <a16:creationId xmlns:a16="http://schemas.microsoft.com/office/drawing/2014/main" id="{D9FF2B51-202B-4C53-8F2C-9B9F7CC26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7" b="17259"/>
          <a:stretch/>
        </p:blipFill>
        <p:spPr bwMode="auto">
          <a:xfrm>
            <a:off x="6978650" y="1882775"/>
            <a:ext cx="4762500" cy="154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33B3350-B072-487D-8C41-E926FECCABEF}"/>
              </a:ext>
            </a:extLst>
          </p:cNvPr>
          <p:cNvGrpSpPr/>
          <p:nvPr/>
        </p:nvGrpSpPr>
        <p:grpSpPr>
          <a:xfrm>
            <a:off x="1990852" y="3786179"/>
            <a:ext cx="4486213" cy="1912381"/>
            <a:chOff x="1990852" y="3786179"/>
            <a:chExt cx="4486213" cy="1912381"/>
          </a:xfrm>
        </p:grpSpPr>
        <p:pic>
          <p:nvPicPr>
            <p:cNvPr id="10" name="Picture 13" descr="Image result for autonomous driving">
              <a:extLst>
                <a:ext uri="{FF2B5EF4-FFF2-40B4-BE49-F238E27FC236}">
                  <a16:creationId xmlns:a16="http://schemas.microsoft.com/office/drawing/2014/main" id="{78B3CF28-8738-4815-92A7-FB16B846F8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0852" y="4352422"/>
              <a:ext cx="2184336" cy="1346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矩形 12">
              <a:extLst>
                <a:ext uri="{FF2B5EF4-FFF2-40B4-BE49-F238E27FC236}">
                  <a16:creationId xmlns:a16="http://schemas.microsoft.com/office/drawing/2014/main" id="{F66C3080-F7BA-4933-9B24-0E4ECB433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725" y="3786179"/>
              <a:ext cx="35909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lvl="2" algn="ctr" eaLnBrk="1" hangingPunct="1">
                <a:spcBef>
                  <a:spcPct val="20000"/>
                </a:spcBef>
              </a:pPr>
              <a:r>
                <a:rPr lang="en-US" altLang="zh-CN" sz="20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Autonomous Driving</a:t>
              </a:r>
              <a:endParaRPr lang="zh-CN" altLang="en-US" sz="2000" b="1" dirty="0">
                <a:solidFill>
                  <a:schemeClr val="accent2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B90351-6014-43A3-91B9-56FD010B5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2730" y="4424364"/>
              <a:ext cx="2184335" cy="127419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D3804A-B8D3-4503-8AC4-F87567BAA032}"/>
              </a:ext>
            </a:extLst>
          </p:cNvPr>
          <p:cNvGrpSpPr/>
          <p:nvPr/>
        </p:nvGrpSpPr>
        <p:grpSpPr>
          <a:xfrm>
            <a:off x="6939602" y="3788043"/>
            <a:ext cx="5156179" cy="1836201"/>
            <a:chOff x="6939602" y="3788043"/>
            <a:chExt cx="5156179" cy="18362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DD7010-B80F-4CBB-B344-98559E6526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383"/>
            <a:stretch/>
          </p:blipFill>
          <p:spPr>
            <a:xfrm>
              <a:off x="8369548" y="4424364"/>
              <a:ext cx="1416298" cy="11780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E5D200B-C0B0-4D12-BEE9-233FBEC765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051"/>
            <a:stretch/>
          </p:blipFill>
          <p:spPr>
            <a:xfrm>
              <a:off x="6939602" y="4429485"/>
              <a:ext cx="1416298" cy="1194759"/>
            </a:xfrm>
            <a:prstGeom prst="rect">
              <a:avLst/>
            </a:prstGeom>
          </p:spPr>
        </p:pic>
        <p:pic>
          <p:nvPicPr>
            <p:cNvPr id="15" name="Picture 6" descr="VR and AR in Surgery and Medicine | SUSS">
              <a:extLst>
                <a:ext uri="{FF2B5EF4-FFF2-40B4-BE49-F238E27FC236}">
                  <a16:creationId xmlns:a16="http://schemas.microsoft.com/office/drawing/2014/main" id="{8382AE5A-4880-4A3B-A5D4-2B3304A7F5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767"/>
            <a:stretch/>
          </p:blipFill>
          <p:spPr bwMode="auto">
            <a:xfrm>
              <a:off x="9824894" y="4446241"/>
              <a:ext cx="2270887" cy="1178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2">
              <a:extLst>
                <a:ext uri="{FF2B5EF4-FFF2-40B4-BE49-F238E27FC236}">
                  <a16:creationId xmlns:a16="http://schemas.microsoft.com/office/drawing/2014/main" id="{7BE810BB-1802-4409-B423-CF5E2992A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7751" y="3788043"/>
              <a:ext cx="35909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lvl="2" algn="ctr" eaLnBrk="1" hangingPunct="1">
                <a:spcBef>
                  <a:spcPct val="20000"/>
                </a:spcBef>
              </a:pPr>
              <a:r>
                <a:rPr lang="en-US" altLang="zh-CN" sz="20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Medical AI</a:t>
              </a:r>
              <a:endParaRPr lang="zh-CN" altLang="en-US" sz="2000" b="1" dirty="0">
                <a:solidFill>
                  <a:schemeClr val="accent2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344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77CC-9E4B-4075-BC0C-41A6BF4B3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52" y="8"/>
            <a:ext cx="10480548" cy="1325563"/>
          </a:xfrm>
        </p:spPr>
        <p:txBody>
          <a:bodyPr/>
          <a:lstStyle/>
          <a:p>
            <a:r>
              <a:rPr lang="en-US" altLang="zh-CN" dirty="0"/>
              <a:t>Race of Computer Powers Enables 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89921-7BE5-4FC9-B99C-AD477EF99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14</a:t>
            </a:fld>
            <a:r>
              <a:rPr lang="en-US"/>
              <a:t>  |  George Mason University</a:t>
            </a:r>
            <a:endParaRPr lang="en-US" dirty="0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38B5FAD0-E54F-4BC3-8099-8B9243F1BE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42834"/>
              </p:ext>
            </p:extLst>
          </p:nvPr>
        </p:nvGraphicFramePr>
        <p:xfrm>
          <a:off x="3835400" y="1171583"/>
          <a:ext cx="8356600" cy="51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356925" imgH="5181172" progId="Excel.Chart.8">
                  <p:embed/>
                </p:oleObj>
              </mc:Choice>
              <mc:Fallback>
                <p:oleObj r:id="rId2" imgW="8356925" imgH="5181172" progId="Excel.Chart.8">
                  <p:embed/>
                  <p:pic>
                    <p:nvPicPr>
                      <p:cNvPr id="22529" name="Object 2">
                        <a:extLst>
                          <a:ext uri="{FF2B5EF4-FFF2-40B4-BE49-F238E27FC236}">
                            <a16:creationId xmlns:a16="http://schemas.microsoft.com/office/drawing/2014/main" id="{AEB0103C-2792-4DC3-85E8-A877C935E1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5400" y="1171583"/>
                        <a:ext cx="8356600" cy="5184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8F868CCD-9775-491B-A869-AD80F2B949BE}"/>
              </a:ext>
            </a:extLst>
          </p:cNvPr>
          <p:cNvGrpSpPr/>
          <p:nvPr/>
        </p:nvGrpSpPr>
        <p:grpSpPr>
          <a:xfrm>
            <a:off x="101459" y="1433297"/>
            <a:ext cx="5283200" cy="4661346"/>
            <a:chOff x="101459" y="1325571"/>
            <a:chExt cx="5283200" cy="466134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5A016E14-9515-4796-9DAD-B3F4877D66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59" y="1325571"/>
              <a:ext cx="5283200" cy="443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3">
              <a:extLst>
                <a:ext uri="{FF2B5EF4-FFF2-40B4-BE49-F238E27FC236}">
                  <a16:creationId xmlns:a16="http://schemas.microsoft.com/office/drawing/2014/main" id="{C0CF51D8-38E3-4B11-86B9-9E36749C46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59" y="5725307"/>
              <a:ext cx="2743059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100" dirty="0"/>
                <a:t>Credit: IBM Blue Gene/Q Supercomputer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540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DFFD-294D-4B81-A43B-53ED86E3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altLang="zh-CN" dirty="0"/>
              <a:t>achine Learning on the Edge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E195D-A3B9-4A2B-94C9-EBB3DBE2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15</a:t>
            </a:fld>
            <a:r>
              <a:rPr lang="en-US"/>
              <a:t>  |  George Mason University</a:t>
            </a:r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0891DCD-011E-4254-94DF-7305B5E09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6"/>
          <a:stretch>
            <a:fillRect/>
          </a:stretch>
        </p:blipFill>
        <p:spPr bwMode="auto">
          <a:xfrm>
            <a:off x="2100328" y="1441903"/>
            <a:ext cx="9144000" cy="453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0064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DFFD-294D-4B81-A43B-53ED86E3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on the Edge?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E195D-A3B9-4A2B-94C9-EBB3DBE2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16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AF7A38F-A6FD-4E7D-9CB2-427878C16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850" y="1346200"/>
            <a:ext cx="8640762" cy="51831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buFont typeface="Times New Roman" charset="0"/>
              <a:buChar char="●"/>
              <a:defRPr/>
            </a:pPr>
            <a:r>
              <a:rPr kumimoji="1" lang="en-US" altLang="zh-CN" sz="2000" dirty="0">
                <a:latin typeface="Arial" panose="020B0604020202020204" pitchFamily="34" charset="0"/>
                <a:ea typeface="黑体" panose="02010609060101010101" pitchFamily="49" charset="-122"/>
              </a:rPr>
              <a:t>Latency</a:t>
            </a:r>
            <a:r>
              <a:rPr kumimoji="1" lang="zh-CN" altLang="en-US" sz="2000" dirty="0"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黑体" panose="02010609060101010101" pitchFamily="49" charset="-122"/>
              </a:rPr>
              <a:t>Problem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Times New Roman" charset="0"/>
              <a:buChar char="●"/>
              <a:defRPr/>
            </a:pPr>
            <a:endParaRPr kumimoji="1" lang="en-US" altLang="zh-CN" sz="2000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Times New Roman" charset="0"/>
              <a:buChar char="●"/>
              <a:defRPr/>
            </a:pPr>
            <a:endParaRPr kumimoji="1" lang="en-US" altLang="zh-CN" sz="2000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Times New Roman" charset="0"/>
              <a:buChar char="●"/>
              <a:defRPr/>
            </a:pPr>
            <a:endParaRPr kumimoji="1" lang="en-US" altLang="zh-CN" sz="2000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Times New Roman" charset="0"/>
              <a:buChar char="●"/>
              <a:defRPr/>
            </a:pPr>
            <a:endParaRPr kumimoji="1" lang="en-US" altLang="zh-CN" sz="2400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Times New Roman" charset="0"/>
              <a:buNone/>
              <a:defRPr/>
            </a:pPr>
            <a:endParaRPr kumimoji="1" lang="en-US" altLang="zh-CN" sz="2000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Times New Roman" charset="0"/>
              <a:buChar char="●"/>
              <a:defRPr/>
            </a:pPr>
            <a:r>
              <a:rPr kumimoji="1" lang="en-US" altLang="zh-CN" sz="2000" dirty="0">
                <a:latin typeface="Arial" panose="020B0604020202020204" pitchFamily="34" charset="0"/>
                <a:ea typeface="黑体" panose="02010609060101010101" pitchFamily="49" charset="-122"/>
              </a:rPr>
              <a:t>Privacy</a:t>
            </a:r>
            <a:r>
              <a:rPr kumimoji="1" lang="zh-CN" altLang="en-US" sz="2000" dirty="0"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黑体" panose="02010609060101010101" pitchFamily="49" charset="-122"/>
              </a:rPr>
              <a:t>Leakage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Times New Roman" charset="0"/>
              <a:buChar char="●"/>
              <a:defRPr/>
            </a:pPr>
            <a:endParaRPr kumimoji="1" lang="en-US" altLang="zh-CN" sz="2000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Times New Roman" charset="0"/>
              <a:buChar char="●"/>
              <a:defRPr/>
            </a:pPr>
            <a:endParaRPr kumimoji="1" lang="en-US" altLang="zh-CN" sz="2000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Times New Roman" charset="0"/>
              <a:buChar char="●"/>
              <a:defRPr/>
            </a:pPr>
            <a:endParaRPr kumimoji="1" lang="en-US" altLang="zh-CN" sz="2000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Times New Roman" charset="0"/>
              <a:buChar char="●"/>
              <a:defRPr/>
            </a:pPr>
            <a:endParaRPr kumimoji="1" lang="en-US" altLang="zh-CN" sz="2000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Times New Roman" charset="0"/>
              <a:buChar char="●"/>
              <a:defRPr/>
            </a:pPr>
            <a:endParaRPr kumimoji="1" lang="en-US" altLang="zh-CN" sz="2000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Times New Roman" charset="0"/>
              <a:buChar char="●"/>
              <a:defRPr/>
            </a:pPr>
            <a:endParaRPr kumimoji="1" lang="en-US" altLang="zh-CN" sz="2000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Times New Roman" charset="0"/>
              <a:buChar char="●"/>
              <a:defRPr/>
            </a:pPr>
            <a:r>
              <a:rPr kumimoji="1" lang="en-US" altLang="zh-CN" sz="2000" dirty="0">
                <a:latin typeface="Arial" panose="020B0604020202020204" pitchFamily="34" charset="0"/>
                <a:ea typeface="黑体" panose="02010609060101010101" pitchFamily="49" charset="-122"/>
              </a:rPr>
              <a:t>Cost/energy efficiency considerations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7" name="图片 2">
            <a:extLst>
              <a:ext uri="{FF2B5EF4-FFF2-40B4-BE49-F238E27FC236}">
                <a16:creationId xmlns:a16="http://schemas.microsoft.com/office/drawing/2014/main" id="{3C7CF6D3-75D0-4CFB-8BD5-8EC6059FF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7" y="1779587"/>
            <a:ext cx="25749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3">
            <a:extLst>
              <a:ext uri="{FF2B5EF4-FFF2-40B4-BE49-F238E27FC236}">
                <a16:creationId xmlns:a16="http://schemas.microsoft.com/office/drawing/2014/main" id="{3C4CC443-C3F9-4FF8-BA80-95D2E7BE7ED0}"/>
              </a:ext>
            </a:extLst>
          </p:cNvPr>
          <p:cNvSpPr txBox="1"/>
          <p:nvPr/>
        </p:nvSpPr>
        <p:spPr>
          <a:xfrm>
            <a:off x="6647656" y="1771650"/>
            <a:ext cx="4464050" cy="14525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+mn-lt"/>
                <a:ea typeface="黑体" panose="02010609060101010101" pitchFamily="49" charset="-122"/>
                <a:cs typeface="ＭＳ Ｐゴシック" charset="0"/>
              </a:rPr>
              <a:t>Delay &amp; Latency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+mn-lt"/>
                <a:ea typeface="黑体" panose="02010609060101010101" pitchFamily="49" charset="-122"/>
                <a:cs typeface="ＭＳ Ｐゴシック" charset="0"/>
              </a:rPr>
              <a:t>Speed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latin typeface="+mn-lt"/>
                <a:ea typeface="黑体" panose="02010609060101010101" pitchFamily="49" charset="-122"/>
                <a:cs typeface="ＭＳ Ｐゴシック" charset="0"/>
              </a:rPr>
              <a:t>WiFi</a:t>
            </a:r>
            <a:r>
              <a:rPr lang="en-US" altLang="zh-CN" sz="2000" dirty="0">
                <a:latin typeface="+mn-lt"/>
                <a:ea typeface="黑体" panose="02010609060101010101" pitchFamily="49" charset="-122"/>
                <a:cs typeface="ＭＳ Ｐゴシック" charset="0"/>
              </a:rPr>
              <a:t> Access</a:t>
            </a:r>
            <a:endParaRPr lang="zh-CN" altLang="en-US" sz="2000" dirty="0">
              <a:latin typeface="+mn-lt"/>
              <a:ea typeface="黑体" panose="02010609060101010101" pitchFamily="49" charset="-122"/>
              <a:cs typeface="ＭＳ Ｐゴシック" charset="0"/>
            </a:endParaRPr>
          </a:p>
        </p:txBody>
      </p:sp>
      <p:pic>
        <p:nvPicPr>
          <p:cNvPr id="9" name="Picture 5" descr="C:\Users\Lenovo\Desktop\ppt pic\56ec6bb1gb1f97d4add39&amp;690 - 副本.jpg">
            <a:extLst>
              <a:ext uri="{FF2B5EF4-FFF2-40B4-BE49-F238E27FC236}">
                <a16:creationId xmlns:a16="http://schemas.microsoft.com/office/drawing/2014/main" id="{CC0D5912-962F-4291-BEFE-8D318687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37" y="3883025"/>
            <a:ext cx="2320925" cy="173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A588001-B807-4F17-8C01-DBEB17D53DA2}"/>
              </a:ext>
            </a:extLst>
          </p:cNvPr>
          <p:cNvSpPr txBox="1"/>
          <p:nvPr/>
        </p:nvSpPr>
        <p:spPr>
          <a:xfrm>
            <a:off x="6672328" y="4070350"/>
            <a:ext cx="4464050" cy="9906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+mn-lt"/>
                <a:ea typeface="黑体" panose="02010609060101010101" pitchFamily="49" charset="-122"/>
                <a:cs typeface="ＭＳ Ｐゴシック" charset="0"/>
              </a:rPr>
              <a:t>Data uploaded to the server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+mn-lt"/>
                <a:ea typeface="黑体" panose="02010609060101010101" pitchFamily="49" charset="-122"/>
                <a:cs typeface="ＭＳ Ｐゴシック" charset="0"/>
              </a:rPr>
              <a:t>Privacy concerns</a:t>
            </a:r>
            <a:endParaRPr lang="zh-CN" altLang="en-US" sz="2000" dirty="0">
              <a:latin typeface="+mn-lt"/>
              <a:ea typeface="黑体" panose="02010609060101010101" pitchFamily="49" charset="-122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27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DFFD-294D-4B81-A43B-53ED86E3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on the Edge?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E195D-A3B9-4A2B-94C9-EBB3DBE2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17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D2D6D559-0257-42D9-BE83-39B02E540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3314" y="1552423"/>
            <a:ext cx="8289925" cy="3381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1600" b="1" dirty="0">
                <a:solidFill>
                  <a:schemeClr val="bg1"/>
                </a:solidFill>
                <a:sym typeface="+mn-lt" charset="0"/>
              </a:rPr>
              <a:t>AI chip bearing artificial intelligence algorithm</a:t>
            </a:r>
            <a:r>
              <a:rPr lang="zh-CN" altLang="en-US" sz="1600" b="1" dirty="0">
                <a:solidFill>
                  <a:schemeClr val="bg1"/>
                </a:solidFill>
                <a:sym typeface="+mn-lt" charset="0"/>
              </a:rPr>
              <a:t>，</a:t>
            </a:r>
            <a:r>
              <a:rPr lang="en-US" altLang="zh-CN" sz="1600" b="1" dirty="0">
                <a:solidFill>
                  <a:schemeClr val="bg1"/>
                </a:solidFill>
                <a:sym typeface="+mn-lt" charset="0"/>
              </a:rPr>
              <a:t>billion dollar market opportunity</a:t>
            </a:r>
            <a:endParaRPr lang="zh-CN" altLang="en-US" sz="1600" b="1" dirty="0">
              <a:solidFill>
                <a:schemeClr val="bg1"/>
              </a:solidFill>
              <a:sym typeface="+mn-lt" charset="0"/>
            </a:endParaRPr>
          </a:p>
        </p:txBody>
      </p:sp>
      <p:sp>
        <p:nvSpPr>
          <p:cNvPr id="12" name="文本框 23">
            <a:extLst>
              <a:ext uri="{FF2B5EF4-FFF2-40B4-BE49-F238E27FC236}">
                <a16:creationId xmlns:a16="http://schemas.microsoft.com/office/drawing/2014/main" id="{673A3977-2D97-47CF-838C-2809F1D69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0776" y="1966761"/>
            <a:ext cx="2774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1200" u="sng">
                <a:latin typeface="Palatino Linotype" panose="02040502050505030304" pitchFamily="18" charset="0"/>
                <a:sym typeface="+mn-lt" charset="0"/>
              </a:rPr>
              <a:t>Big data</a:t>
            </a:r>
            <a:r>
              <a:rPr lang="zh-CN" altLang="en-US" sz="1200" u="sng">
                <a:latin typeface="Palatino Linotype" panose="02040502050505030304" pitchFamily="18" charset="0"/>
                <a:sym typeface="+mn-lt" charset="0"/>
              </a:rPr>
              <a:t>，</a:t>
            </a:r>
            <a:r>
              <a:rPr lang="en-US" altLang="zh-CN" sz="1200" u="sng">
                <a:latin typeface="Palatino Linotype" panose="02040502050505030304" pitchFamily="18" charset="0"/>
                <a:sym typeface="+mn-lt" charset="0"/>
              </a:rPr>
              <a:t>Maturing</a:t>
            </a:r>
            <a:r>
              <a:rPr lang="zh-CN" altLang="en-US" sz="1200" u="sng">
                <a:latin typeface="Palatino Linotype" panose="02040502050505030304" pitchFamily="18" charset="0"/>
                <a:sym typeface="+mn-lt" charset="0"/>
              </a:rPr>
              <a:t> </a:t>
            </a:r>
            <a:r>
              <a:rPr lang="en-US" altLang="zh-CN" sz="1200" u="sng">
                <a:latin typeface="Palatino Linotype" panose="02040502050505030304" pitchFamily="18" charset="0"/>
                <a:sym typeface="+mn-lt" charset="0"/>
              </a:rPr>
              <a:t>algorithm</a:t>
            </a:r>
            <a:r>
              <a:rPr lang="zh-CN" altLang="en-US" sz="1200" u="sng">
                <a:latin typeface="Palatino Linotype" panose="02040502050505030304" pitchFamily="18" charset="0"/>
                <a:sym typeface="+mn-lt" charset="0"/>
              </a:rPr>
              <a:t>，</a:t>
            </a:r>
            <a:endParaRPr lang="en-US" altLang="zh-CN" sz="1200" u="sng">
              <a:latin typeface="Palatino Linotype" panose="02040502050505030304" pitchFamily="18" charset="0"/>
              <a:sym typeface="+mn-lt" charset="0"/>
            </a:endParaRPr>
          </a:p>
          <a:p>
            <a:pPr algn="ctr" eaLnBrk="1" hangingPunct="1"/>
            <a:r>
              <a:rPr lang="en-US" altLang="zh-CN" sz="1200" u="sng">
                <a:latin typeface="Palatino Linotype" panose="02040502050505030304" pitchFamily="18" charset="0"/>
                <a:sym typeface="+mn-lt" charset="0"/>
              </a:rPr>
              <a:t>Core processor for AI Chip is the key</a:t>
            </a:r>
            <a:endParaRPr lang="zh-CN" altLang="en-US" sz="1200" u="sng">
              <a:latin typeface="Palatino Linotype" panose="02040502050505030304" pitchFamily="18" charset="0"/>
              <a:sym typeface="+mn-lt" charset="0"/>
            </a:endParaRPr>
          </a:p>
        </p:txBody>
      </p:sp>
      <p:graphicFrame>
        <p:nvGraphicFramePr>
          <p:cNvPr id="13" name="图示 32">
            <a:extLst>
              <a:ext uri="{FF2B5EF4-FFF2-40B4-BE49-F238E27FC236}">
                <a16:creationId xmlns:a16="http://schemas.microsoft.com/office/drawing/2014/main" id="{CF0210CE-7F61-4924-85DE-D22ABB0C2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0533697"/>
              </p:ext>
            </p:extLst>
          </p:nvPr>
        </p:nvGraphicFramePr>
        <p:xfrm>
          <a:off x="1514284" y="2425594"/>
          <a:ext cx="3064076" cy="2243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7">
            <a:extLst>
              <a:ext uri="{FF2B5EF4-FFF2-40B4-BE49-F238E27FC236}">
                <a16:creationId xmlns:a16="http://schemas.microsoft.com/office/drawing/2014/main" id="{A29382C3-9570-415B-B9D0-571B2268B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284" y="6142046"/>
            <a:ext cx="3617912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800">
                <a:solidFill>
                  <a:srgbClr val="000000"/>
                </a:solidFill>
                <a:sym typeface="+mn-lt" charset="0"/>
              </a:rPr>
              <a:t>Source: </a:t>
            </a:r>
            <a:r>
              <a:rPr kumimoji="1" lang="en-US" altLang="zh-CN" sz="800">
                <a:solidFill>
                  <a:srgbClr val="000000"/>
                </a:solidFill>
                <a:sym typeface="+mn-lt" charset="0"/>
              </a:rPr>
              <a:t>CCID</a:t>
            </a:r>
            <a:r>
              <a:rPr kumimoji="1" lang="zh-CN" altLang="en-US" sz="800">
                <a:sym typeface="+mn-lt" charset="0"/>
              </a:rPr>
              <a:t>，</a:t>
            </a:r>
            <a:r>
              <a:rPr kumimoji="1" lang="en-US" altLang="zh-CN" sz="800">
                <a:sym typeface="+mn-lt" charset="0"/>
              </a:rPr>
              <a:t>NVIDIA</a:t>
            </a:r>
            <a:r>
              <a:rPr kumimoji="1" lang="zh-CN" altLang="en-US" sz="800">
                <a:sym typeface="+mn-lt" charset="0"/>
              </a:rPr>
              <a:t>，</a:t>
            </a:r>
            <a:r>
              <a:rPr kumimoji="1" lang="en-US" altLang="zh-CN" sz="800">
                <a:sym typeface="+mn-lt" charset="0"/>
              </a:rPr>
              <a:t>Intel</a:t>
            </a:r>
            <a:r>
              <a:rPr kumimoji="1" lang="zh-CN" altLang="en-US" sz="800">
                <a:sym typeface="+mn-lt" charset="0"/>
              </a:rPr>
              <a:t>，</a:t>
            </a:r>
            <a:r>
              <a:rPr kumimoji="1" lang="en-US" altLang="zh-CN" sz="800">
                <a:sym typeface="+mn-lt" charset="0"/>
              </a:rPr>
              <a:t>gartner</a:t>
            </a:r>
            <a:r>
              <a:rPr kumimoji="1" lang="zh-CN" altLang="en-US" sz="800">
                <a:sym typeface="+mn-lt" charset="0"/>
              </a:rPr>
              <a:t>，</a:t>
            </a:r>
            <a:r>
              <a:rPr kumimoji="1" lang="en-US" altLang="zh-CN" sz="800">
                <a:sym typeface="+mn-lt" charset="0"/>
              </a:rPr>
              <a:t>CITIC Securities</a:t>
            </a:r>
            <a:endParaRPr lang="zh-CN" altLang="en-US" sz="800">
              <a:solidFill>
                <a:srgbClr val="000000"/>
              </a:solidFill>
              <a:sym typeface="+mn-lt" charset="0"/>
            </a:endParaRPr>
          </a:p>
        </p:txBody>
      </p:sp>
      <p:graphicFrame>
        <p:nvGraphicFramePr>
          <p:cNvPr id="15" name="图表 48">
            <a:extLst>
              <a:ext uri="{FF2B5EF4-FFF2-40B4-BE49-F238E27FC236}">
                <a16:creationId xmlns:a16="http://schemas.microsoft.com/office/drawing/2014/main" id="{F4A8FEB9-2901-4082-AC7B-50E12DE9DF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0519304"/>
              </p:ext>
            </p:extLst>
          </p:nvPr>
        </p:nvGraphicFramePr>
        <p:xfrm>
          <a:off x="4683489" y="2331604"/>
          <a:ext cx="2486756" cy="2384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6" name="图表 49">
            <a:extLst>
              <a:ext uri="{FF2B5EF4-FFF2-40B4-BE49-F238E27FC236}">
                <a16:creationId xmlns:a16="http://schemas.microsoft.com/office/drawing/2014/main" id="{0E9C2C48-6CFA-46C3-8870-F725F9C9A8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4475598"/>
              </p:ext>
            </p:extLst>
          </p:nvPr>
        </p:nvGraphicFramePr>
        <p:xfrm>
          <a:off x="7336754" y="2331604"/>
          <a:ext cx="2636077" cy="2337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7" name="文本框 50">
            <a:extLst>
              <a:ext uri="{FF2B5EF4-FFF2-40B4-BE49-F238E27FC236}">
                <a16:creationId xmlns:a16="http://schemas.microsoft.com/office/drawing/2014/main" id="{21DF7BC6-BB4E-454E-BABC-E1246C1C8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5414" y="2046136"/>
            <a:ext cx="29257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1200" u="sng">
                <a:solidFill>
                  <a:srgbClr val="000000"/>
                </a:solidFill>
                <a:latin typeface="Palatino Linotype" panose="02040502050505030304" pitchFamily="18" charset="0"/>
                <a:sym typeface="+mn-lt" charset="0"/>
              </a:rPr>
              <a:t>Global AI market exceeds US$100 billions</a:t>
            </a:r>
            <a:endParaRPr lang="zh-CN" altLang="en-US" sz="1200" u="sng">
              <a:solidFill>
                <a:srgbClr val="000000"/>
              </a:solidFill>
              <a:latin typeface="Palatino Linotype" panose="02040502050505030304" pitchFamily="18" charset="0"/>
              <a:sym typeface="+mn-lt" charset="0"/>
            </a:endParaRPr>
          </a:p>
        </p:txBody>
      </p:sp>
      <p:sp>
        <p:nvSpPr>
          <p:cNvPr id="18" name="文本框 51">
            <a:extLst>
              <a:ext uri="{FF2B5EF4-FFF2-40B4-BE49-F238E27FC236}">
                <a16:creationId xmlns:a16="http://schemas.microsoft.com/office/drawing/2014/main" id="{F441BFDE-A52C-4457-8562-ECCDD45F7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8476" y="1990573"/>
            <a:ext cx="2847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1200" u="sng">
                <a:solidFill>
                  <a:srgbClr val="000000"/>
                </a:solidFill>
                <a:latin typeface="Palatino Linotype" panose="02040502050505030304" pitchFamily="18" charset="0"/>
                <a:sym typeface="+mn-lt" charset="0"/>
              </a:rPr>
              <a:t>AI chip market will exceed US$10 billions</a:t>
            </a:r>
            <a:endParaRPr lang="zh-CN" altLang="en-US" sz="1200" u="sng">
              <a:solidFill>
                <a:srgbClr val="000000"/>
              </a:solidFill>
              <a:latin typeface="Palatino Linotype" panose="02040502050505030304" pitchFamily="18" charset="0"/>
              <a:sym typeface="+mn-lt" charset="0"/>
            </a:endParaRPr>
          </a:p>
        </p:txBody>
      </p:sp>
      <p:grpSp>
        <p:nvGrpSpPr>
          <p:cNvPr id="20" name="组合 53">
            <a:extLst>
              <a:ext uri="{FF2B5EF4-FFF2-40B4-BE49-F238E27FC236}">
                <a16:creationId xmlns:a16="http://schemas.microsoft.com/office/drawing/2014/main" id="{FDA1E2AC-286B-4A56-8559-D2A40ACE7D34}"/>
              </a:ext>
            </a:extLst>
          </p:cNvPr>
          <p:cNvGrpSpPr>
            <a:grpSpLocks/>
          </p:cNvGrpSpPr>
          <p:nvPr/>
        </p:nvGrpSpPr>
        <p:grpSpPr bwMode="auto">
          <a:xfrm>
            <a:off x="10217320" y="197710"/>
            <a:ext cx="1846986" cy="1930400"/>
            <a:chOff x="-1472766" y="4320073"/>
            <a:chExt cx="2140566" cy="2164903"/>
          </a:xfrm>
        </p:grpSpPr>
        <p:grpSp>
          <p:nvGrpSpPr>
            <p:cNvPr id="45" name="组合 97">
              <a:extLst>
                <a:ext uri="{FF2B5EF4-FFF2-40B4-BE49-F238E27FC236}">
                  <a16:creationId xmlns:a16="http://schemas.microsoft.com/office/drawing/2014/main" id="{877A6AB9-9B00-4C71-9AF6-2774D1683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472766" y="4320073"/>
              <a:ext cx="2140566" cy="2164903"/>
              <a:chOff x="1191676" y="3649839"/>
              <a:chExt cx="2140566" cy="2164903"/>
            </a:xfrm>
          </p:grpSpPr>
          <p:sp>
            <p:nvSpPr>
              <p:cNvPr id="47" name="íṡlíḋe">
                <a:extLst>
                  <a:ext uri="{FF2B5EF4-FFF2-40B4-BE49-F238E27FC236}">
                    <a16:creationId xmlns:a16="http://schemas.microsoft.com/office/drawing/2014/main" id="{CECCBEA7-7F13-41EF-9730-DC9BE91F08A3}"/>
                  </a:ext>
                </a:extLst>
              </p:cNvPr>
              <p:cNvSpPr/>
              <p:nvPr/>
            </p:nvSpPr>
            <p:spPr>
              <a:xfrm>
                <a:off x="1329664" y="4221330"/>
                <a:ext cx="1874791" cy="159341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Palatino Linotype" charset="0"/>
                  <a:ea typeface="MS PGothic" charset="0"/>
                  <a:cs typeface="STKaiti" charset="0"/>
                </a:endParaRPr>
              </a:p>
            </p:txBody>
          </p:sp>
          <p:sp>
            <p:nvSpPr>
              <p:cNvPr id="48" name="îṧľiḓé">
                <a:extLst>
                  <a:ext uri="{FF2B5EF4-FFF2-40B4-BE49-F238E27FC236}">
                    <a16:creationId xmlns:a16="http://schemas.microsoft.com/office/drawing/2014/main" id="{A30CED6A-85CE-469F-8E88-554C36D50DE3}"/>
                  </a:ext>
                </a:extLst>
              </p:cNvPr>
              <p:cNvSpPr/>
              <p:nvPr/>
            </p:nvSpPr>
            <p:spPr>
              <a:xfrm>
                <a:off x="1787782" y="3649839"/>
                <a:ext cx="1000870" cy="100055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Palatino Linotype" charset="0"/>
                  <a:ea typeface="MS PGothic" charset="0"/>
                  <a:cs typeface="STKaiti" charset="0"/>
                </a:endParaRPr>
              </a:p>
            </p:txBody>
          </p:sp>
          <p:grpSp>
            <p:nvGrpSpPr>
              <p:cNvPr id="49" name="îSḷiďê">
                <a:extLst>
                  <a:ext uri="{FF2B5EF4-FFF2-40B4-BE49-F238E27FC236}">
                    <a16:creationId xmlns:a16="http://schemas.microsoft.com/office/drawing/2014/main" id="{598F2542-F083-40EA-B130-3EE28055A5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91676" y="4635412"/>
                <a:ext cx="2140566" cy="1132016"/>
                <a:chOff x="3575720" y="4462582"/>
                <a:chExt cx="2140566" cy="1132016"/>
              </a:xfrm>
            </p:grpSpPr>
            <p:sp>
              <p:nvSpPr>
                <p:cNvPr id="50" name="íśḷiḓe">
                  <a:extLst>
                    <a:ext uri="{FF2B5EF4-FFF2-40B4-BE49-F238E27FC236}">
                      <a16:creationId xmlns:a16="http://schemas.microsoft.com/office/drawing/2014/main" id="{E8C22BCB-098F-4AF0-B1C4-A1E9855743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4666" y="4813721"/>
                  <a:ext cx="1915753" cy="7808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0000" rIns="90000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</a:pPr>
                  <a:r>
                    <a:rPr lang="en-US" altLang="zh-CN" sz="100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Apple, Qualcomm,</a:t>
                  </a:r>
                  <a:r>
                    <a:rPr lang="zh-CN" altLang="en-US" sz="100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sz="100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Spreadtrum,</a:t>
                  </a:r>
                  <a:r>
                    <a:rPr lang="zh-CN" altLang="en-US" sz="100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sz="100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HiSilicon, Mediatek,</a:t>
                  </a:r>
                  <a:r>
                    <a:rPr lang="zh-CN" altLang="en-US" sz="100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sz="100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annual volume</a:t>
                  </a:r>
                  <a:endParaRPr lang="zh-CN" altLang="en-US" sz="1000">
                    <a:solidFill>
                      <a:srgbClr val="000000"/>
                    </a:solidFill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51" name="ísḻíḑé">
                  <a:extLst>
                    <a:ext uri="{FF2B5EF4-FFF2-40B4-BE49-F238E27FC236}">
                      <a16:creationId xmlns:a16="http://schemas.microsoft.com/office/drawing/2014/main" id="{9051F3EF-D755-4C13-820F-A14D1F8310A4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3575720" y="4463322"/>
                  <a:ext cx="2139728" cy="3507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rIns="90000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</a:pPr>
                  <a:r>
                    <a:rPr lang="en-US" altLang="zh-CN" sz="1700" b="1" dirty="0">
                      <a:solidFill>
                        <a:srgbClr val="3494BA"/>
                      </a:solidFill>
                      <a:latin typeface="Palatino Linotype" panose="02040502050505030304" pitchFamily="18" charset="0"/>
                    </a:rPr>
                    <a:t>Smart end devices</a:t>
                  </a:r>
                  <a:endParaRPr lang="zh-CN" altLang="en-US" sz="1700" b="1" dirty="0">
                    <a:solidFill>
                      <a:srgbClr val="3494BA"/>
                    </a:solidFill>
                    <a:latin typeface="Palatino Linotype" panose="02040502050505030304" pitchFamily="18" charset="0"/>
                  </a:endParaRPr>
                </a:p>
              </p:txBody>
            </p:sp>
          </p:grpSp>
        </p:grpSp>
        <p:sp>
          <p:nvSpPr>
            <p:cNvPr id="46" name="ísḻíḑé">
              <a:extLst>
                <a:ext uri="{FF2B5EF4-FFF2-40B4-BE49-F238E27FC236}">
                  <a16:creationId xmlns:a16="http://schemas.microsoft.com/office/drawing/2014/main" id="{CA3E0393-A2D3-46E8-995B-EAFAAD6466A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-1334778" y="4619171"/>
              <a:ext cx="1874791" cy="448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zh-CN" sz="18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14.6</a:t>
              </a:r>
              <a:r>
                <a:rPr lang="en-US" altLang="zh-CN" sz="12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 </a:t>
              </a:r>
            </a:p>
            <a:p>
              <a:pPr algn="ctr" eaLnBrk="1" hangingPunct="1">
                <a:lnSpc>
                  <a:spcPct val="80000"/>
                </a:lnSpc>
              </a:pPr>
              <a:r>
                <a:rPr lang="en-US" altLang="zh-CN" sz="600" b="1" dirty="0">
                  <a:solidFill>
                    <a:srgbClr val="FFFFFF"/>
                  </a:solidFill>
                  <a:latin typeface="Palatino Linotype" panose="02040502050505030304" pitchFamily="18" charset="0"/>
                </a:rPr>
                <a:t>billions</a:t>
              </a:r>
              <a:endParaRPr lang="zh-CN" altLang="en-US" sz="600" b="1" dirty="0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21" name="组合 54">
            <a:extLst>
              <a:ext uri="{FF2B5EF4-FFF2-40B4-BE49-F238E27FC236}">
                <a16:creationId xmlns:a16="http://schemas.microsoft.com/office/drawing/2014/main" id="{C5E94BB8-8D82-4506-9445-AF2643EB59A0}"/>
              </a:ext>
            </a:extLst>
          </p:cNvPr>
          <p:cNvGrpSpPr>
            <a:grpSpLocks/>
          </p:cNvGrpSpPr>
          <p:nvPr/>
        </p:nvGrpSpPr>
        <p:grpSpPr bwMode="auto">
          <a:xfrm>
            <a:off x="10239977" y="2331604"/>
            <a:ext cx="1846986" cy="1930400"/>
            <a:chOff x="-1472766" y="4320073"/>
            <a:chExt cx="2140566" cy="2164903"/>
          </a:xfrm>
        </p:grpSpPr>
        <p:grpSp>
          <p:nvGrpSpPr>
            <p:cNvPr id="38" name="组合 90">
              <a:extLst>
                <a:ext uri="{FF2B5EF4-FFF2-40B4-BE49-F238E27FC236}">
                  <a16:creationId xmlns:a16="http://schemas.microsoft.com/office/drawing/2014/main" id="{56AFCD35-7BC3-40BD-AC3A-C64B3EDBCA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472766" y="4320073"/>
              <a:ext cx="2140566" cy="2164903"/>
              <a:chOff x="1191676" y="3649839"/>
              <a:chExt cx="2140566" cy="2164903"/>
            </a:xfrm>
          </p:grpSpPr>
          <p:sp>
            <p:nvSpPr>
              <p:cNvPr id="40" name="íṡlíḋe">
                <a:extLst>
                  <a:ext uri="{FF2B5EF4-FFF2-40B4-BE49-F238E27FC236}">
                    <a16:creationId xmlns:a16="http://schemas.microsoft.com/office/drawing/2014/main" id="{BB3B297D-6E1F-466D-BE49-4E6E1DC2660B}"/>
                  </a:ext>
                </a:extLst>
              </p:cNvPr>
              <p:cNvSpPr/>
              <p:nvPr/>
            </p:nvSpPr>
            <p:spPr>
              <a:xfrm>
                <a:off x="1330541" y="4221330"/>
                <a:ext cx="1874791" cy="159341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Palatino Linotype" charset="0"/>
                  <a:ea typeface="MS PGothic" charset="0"/>
                  <a:cs typeface="STKaiti" charset="0"/>
                </a:endParaRPr>
              </a:p>
            </p:txBody>
          </p:sp>
          <p:sp>
            <p:nvSpPr>
              <p:cNvPr id="41" name="îṧľiḓé">
                <a:extLst>
                  <a:ext uri="{FF2B5EF4-FFF2-40B4-BE49-F238E27FC236}">
                    <a16:creationId xmlns:a16="http://schemas.microsoft.com/office/drawing/2014/main" id="{DAEB3AD9-D8EA-4441-8815-8349CA87F3BB}"/>
                  </a:ext>
                </a:extLst>
              </p:cNvPr>
              <p:cNvSpPr/>
              <p:nvPr/>
            </p:nvSpPr>
            <p:spPr>
              <a:xfrm>
                <a:off x="1788660" y="3649839"/>
                <a:ext cx="1000870" cy="1000555"/>
              </a:xfrm>
              <a:prstGeom prst="ellipse">
                <a:avLst/>
              </a:prstGeom>
              <a:solidFill>
                <a:srgbClr val="00B0F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Palatino Linotype" charset="0"/>
                  <a:ea typeface="MS PGothic" charset="0"/>
                  <a:cs typeface="STKaiti" charset="0"/>
                </a:endParaRPr>
              </a:p>
            </p:txBody>
          </p:sp>
          <p:grpSp>
            <p:nvGrpSpPr>
              <p:cNvPr id="42" name="îSḷiďê">
                <a:extLst>
                  <a:ext uri="{FF2B5EF4-FFF2-40B4-BE49-F238E27FC236}">
                    <a16:creationId xmlns:a16="http://schemas.microsoft.com/office/drawing/2014/main" id="{1AAE903A-D57C-4FED-A1E2-3A16E9D19A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91676" y="4635412"/>
                <a:ext cx="2140566" cy="1061558"/>
                <a:chOff x="3575720" y="4462582"/>
                <a:chExt cx="2140566" cy="1061558"/>
              </a:xfrm>
            </p:grpSpPr>
            <p:sp>
              <p:nvSpPr>
                <p:cNvPr id="43" name="íśḷiḓe">
                  <a:extLst>
                    <a:ext uri="{FF2B5EF4-FFF2-40B4-BE49-F238E27FC236}">
                      <a16:creationId xmlns:a16="http://schemas.microsoft.com/office/drawing/2014/main" id="{3A97845A-59D6-4C99-8724-846E5E2442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6312" y="4813721"/>
                  <a:ext cx="2098527" cy="710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0000" rIns="90000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</a:pPr>
                  <a:r>
                    <a:rPr lang="en-US" altLang="zh-CN" sz="100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Smart appliance, digital TV,</a:t>
                  </a:r>
                  <a:r>
                    <a:rPr lang="zh-CN" altLang="en-US" sz="100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sz="100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set top box,</a:t>
                  </a:r>
                  <a:r>
                    <a:rPr lang="zh-CN" altLang="en-US" sz="100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sz="100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game console,</a:t>
                  </a:r>
                  <a:r>
                    <a:rPr lang="zh-CN" altLang="en-US" sz="100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sz="100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VR/AR annual volume</a:t>
                  </a:r>
                  <a:endParaRPr lang="zh-CN" altLang="en-US" sz="1000">
                    <a:solidFill>
                      <a:srgbClr val="000000"/>
                    </a:solidFill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44" name="ísḻíḑé">
                  <a:extLst>
                    <a:ext uri="{FF2B5EF4-FFF2-40B4-BE49-F238E27FC236}">
                      <a16:creationId xmlns:a16="http://schemas.microsoft.com/office/drawing/2014/main" id="{FA35A55E-6E9D-4C31-9D60-5D4E9AD7E62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3576597" y="4463322"/>
                  <a:ext cx="2139728" cy="3507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rIns="90000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</a:pPr>
                  <a:r>
                    <a:rPr lang="en-US" altLang="zh-CN" sz="1700" b="1" dirty="0">
                      <a:solidFill>
                        <a:srgbClr val="3494BA"/>
                      </a:solidFill>
                      <a:latin typeface="Palatino Linotype" panose="02040502050505030304" pitchFamily="18" charset="0"/>
                    </a:rPr>
                    <a:t>Home appliance</a:t>
                  </a:r>
                  <a:endParaRPr lang="zh-CN" altLang="en-US" sz="1700" b="1" dirty="0">
                    <a:solidFill>
                      <a:srgbClr val="3494BA"/>
                    </a:solidFill>
                    <a:latin typeface="Palatino Linotype" panose="02040502050505030304" pitchFamily="18" charset="0"/>
                  </a:endParaRPr>
                </a:p>
              </p:txBody>
            </p:sp>
          </p:grpSp>
        </p:grpSp>
        <p:sp>
          <p:nvSpPr>
            <p:cNvPr id="39" name="ísḻíḑé">
              <a:extLst>
                <a:ext uri="{FF2B5EF4-FFF2-40B4-BE49-F238E27FC236}">
                  <a16:creationId xmlns:a16="http://schemas.microsoft.com/office/drawing/2014/main" id="{9E2F404A-CE0D-4258-AA24-A602E8E0305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-1333901" y="4619171"/>
              <a:ext cx="1874791" cy="448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zh-CN" sz="1800" b="1">
                  <a:solidFill>
                    <a:srgbClr val="FFFFFF"/>
                  </a:solidFill>
                  <a:latin typeface="Palatino Linotype" panose="02040502050505030304" pitchFamily="18" charset="0"/>
                </a:rPr>
                <a:t>9 </a:t>
              </a:r>
            </a:p>
            <a:p>
              <a:pPr algn="ctr" eaLnBrk="1" hangingPunct="1">
                <a:lnSpc>
                  <a:spcPct val="80000"/>
                </a:lnSpc>
              </a:pPr>
              <a:r>
                <a:rPr lang="en-US" altLang="zh-CN" sz="700" b="1">
                  <a:solidFill>
                    <a:srgbClr val="FFFFFF"/>
                  </a:solidFill>
                </a:rPr>
                <a:t>billions</a:t>
              </a:r>
              <a:endParaRPr lang="zh-CN" altLang="en-US" sz="700" b="1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23" name="组合 74">
            <a:extLst>
              <a:ext uri="{FF2B5EF4-FFF2-40B4-BE49-F238E27FC236}">
                <a16:creationId xmlns:a16="http://schemas.microsoft.com/office/drawing/2014/main" id="{FD586D30-5CAA-4FEE-9447-72105567879D}"/>
              </a:ext>
            </a:extLst>
          </p:cNvPr>
          <p:cNvGrpSpPr>
            <a:grpSpLocks/>
          </p:cNvGrpSpPr>
          <p:nvPr/>
        </p:nvGrpSpPr>
        <p:grpSpPr bwMode="auto">
          <a:xfrm>
            <a:off x="10263391" y="4396488"/>
            <a:ext cx="1846986" cy="1930400"/>
            <a:chOff x="-1472766" y="4320073"/>
            <a:chExt cx="2140566" cy="2164903"/>
          </a:xfrm>
        </p:grpSpPr>
        <p:grpSp>
          <p:nvGrpSpPr>
            <p:cNvPr id="24" name="组合 76">
              <a:extLst>
                <a:ext uri="{FF2B5EF4-FFF2-40B4-BE49-F238E27FC236}">
                  <a16:creationId xmlns:a16="http://schemas.microsoft.com/office/drawing/2014/main" id="{A5764743-5F1F-4BE0-9909-0D280340A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472766" y="4320073"/>
              <a:ext cx="2140566" cy="2164903"/>
              <a:chOff x="1191676" y="3649839"/>
              <a:chExt cx="2140566" cy="2164903"/>
            </a:xfrm>
          </p:grpSpPr>
          <p:sp>
            <p:nvSpPr>
              <p:cNvPr id="26" name="íṡlíḋe">
                <a:extLst>
                  <a:ext uri="{FF2B5EF4-FFF2-40B4-BE49-F238E27FC236}">
                    <a16:creationId xmlns:a16="http://schemas.microsoft.com/office/drawing/2014/main" id="{B3DDD480-8C7C-4FEF-8750-B8B208000113}"/>
                  </a:ext>
                </a:extLst>
              </p:cNvPr>
              <p:cNvSpPr/>
              <p:nvPr/>
            </p:nvSpPr>
            <p:spPr>
              <a:xfrm>
                <a:off x="1330502" y="4221330"/>
                <a:ext cx="1874791" cy="159341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Palatino Linotype" charset="0"/>
                  <a:ea typeface="MS PGothic" charset="0"/>
                  <a:cs typeface="STKaiti" charset="0"/>
                </a:endParaRPr>
              </a:p>
            </p:txBody>
          </p:sp>
          <p:sp>
            <p:nvSpPr>
              <p:cNvPr id="27" name="îṧľiḓé">
                <a:extLst>
                  <a:ext uri="{FF2B5EF4-FFF2-40B4-BE49-F238E27FC236}">
                    <a16:creationId xmlns:a16="http://schemas.microsoft.com/office/drawing/2014/main" id="{9E5ED54F-D122-4A8E-8FBE-76C68D69043F}"/>
                  </a:ext>
                </a:extLst>
              </p:cNvPr>
              <p:cNvSpPr/>
              <p:nvPr/>
            </p:nvSpPr>
            <p:spPr>
              <a:xfrm>
                <a:off x="1788620" y="3649839"/>
                <a:ext cx="1000870" cy="1000555"/>
              </a:xfrm>
              <a:prstGeom prst="ellipse">
                <a:avLst/>
              </a:prstGeom>
              <a:solidFill>
                <a:srgbClr val="00B0F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Palatino Linotype" charset="0"/>
                  <a:ea typeface="MS PGothic" charset="0"/>
                  <a:cs typeface="STKaiti" charset="0"/>
                </a:endParaRPr>
              </a:p>
            </p:txBody>
          </p:sp>
          <p:grpSp>
            <p:nvGrpSpPr>
              <p:cNvPr id="28" name="îSḷiďê">
                <a:extLst>
                  <a:ext uri="{FF2B5EF4-FFF2-40B4-BE49-F238E27FC236}">
                    <a16:creationId xmlns:a16="http://schemas.microsoft.com/office/drawing/2014/main" id="{03D550F9-691D-4526-8EF8-6DE6CA0C07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91676" y="4635412"/>
                <a:ext cx="2140566" cy="1061558"/>
                <a:chOff x="3575720" y="4462582"/>
                <a:chExt cx="2140566" cy="1061558"/>
              </a:xfrm>
            </p:grpSpPr>
            <p:sp>
              <p:nvSpPr>
                <p:cNvPr id="29" name="íśḷiḓe">
                  <a:extLst>
                    <a:ext uri="{FF2B5EF4-FFF2-40B4-BE49-F238E27FC236}">
                      <a16:creationId xmlns:a16="http://schemas.microsoft.com/office/drawing/2014/main" id="{C6B521D7-A4FD-4965-B46D-D84CF62CD3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4261" y="4813721"/>
                  <a:ext cx="1873829" cy="710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0000" rIns="90000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lnSpc>
                      <a:spcPct val="120000"/>
                    </a:lnSpc>
                  </a:pPr>
                  <a:r>
                    <a:rPr lang="en-US" altLang="zh-CN" sz="120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ADAS chip market potential</a:t>
                  </a:r>
                  <a:endParaRPr lang="zh-CN" altLang="en-US" sz="1200">
                    <a:solidFill>
                      <a:srgbClr val="000000"/>
                    </a:solidFill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30" name="ísḻíḑé">
                  <a:extLst>
                    <a:ext uri="{FF2B5EF4-FFF2-40B4-BE49-F238E27FC236}">
                      <a16:creationId xmlns:a16="http://schemas.microsoft.com/office/drawing/2014/main" id="{13B00364-245A-411A-BE03-A0EE074C6BE4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3576558" y="4463322"/>
                  <a:ext cx="2139728" cy="3507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rIns="90000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</a:pPr>
                  <a:r>
                    <a:rPr lang="en-US" altLang="zh-CN" sz="1700" b="1" dirty="0">
                      <a:solidFill>
                        <a:srgbClr val="3494BA"/>
                      </a:solidFill>
                      <a:latin typeface="Palatino Linotype" panose="02040502050505030304" pitchFamily="18" charset="0"/>
                    </a:rPr>
                    <a:t>Autopilot</a:t>
                  </a:r>
                  <a:endParaRPr lang="zh-CN" altLang="en-US" sz="1700" b="1" dirty="0">
                    <a:solidFill>
                      <a:srgbClr val="3494BA"/>
                    </a:solidFill>
                    <a:latin typeface="Palatino Linotype" panose="02040502050505030304" pitchFamily="18" charset="0"/>
                  </a:endParaRPr>
                </a:p>
              </p:txBody>
            </p:sp>
          </p:grpSp>
        </p:grpSp>
        <p:sp>
          <p:nvSpPr>
            <p:cNvPr id="25" name="ísḻíḑé">
              <a:extLst>
                <a:ext uri="{FF2B5EF4-FFF2-40B4-BE49-F238E27FC236}">
                  <a16:creationId xmlns:a16="http://schemas.microsoft.com/office/drawing/2014/main" id="{541502BD-6E7F-48F0-AB4A-CB5F1899EF5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-1333940" y="4628073"/>
              <a:ext cx="1874791" cy="448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zh-CN" sz="1800" b="1">
                  <a:solidFill>
                    <a:srgbClr val="FFFFFF"/>
                  </a:solidFill>
                  <a:latin typeface="Palatino Linotype" panose="02040502050505030304" pitchFamily="18" charset="0"/>
                </a:rPr>
                <a:t>200</a:t>
              </a:r>
              <a:r>
                <a:rPr lang="en-US" altLang="zh-CN" sz="1600" b="1">
                  <a:solidFill>
                    <a:srgbClr val="FFFFFF"/>
                  </a:solidFill>
                  <a:latin typeface="Palatino Linotype" panose="02040502050505030304" pitchFamily="18" charset="0"/>
                </a:rPr>
                <a:t>+ </a:t>
              </a:r>
            </a:p>
            <a:p>
              <a:pPr algn="ctr" eaLnBrk="1" hangingPunct="1">
                <a:lnSpc>
                  <a:spcPct val="80000"/>
                </a:lnSpc>
              </a:pPr>
              <a:r>
                <a:rPr lang="en-US" altLang="zh-CN" sz="700" b="1">
                  <a:solidFill>
                    <a:srgbClr val="FFFFFF"/>
                  </a:solidFill>
                </a:rPr>
                <a:t>billions</a:t>
              </a:r>
              <a:endParaRPr lang="zh-CN" altLang="en-US" sz="700" b="1">
                <a:solidFill>
                  <a:srgbClr val="FFFFFF"/>
                </a:solidFill>
                <a:latin typeface="Palatino Linotype" panose="02040502050505030304" pitchFamily="18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AA2B98D-AD4B-46F6-9737-02BC9211B8D3}"/>
              </a:ext>
            </a:extLst>
          </p:cNvPr>
          <p:cNvSpPr txBox="1"/>
          <p:nvPr/>
        </p:nvSpPr>
        <p:spPr>
          <a:xfrm>
            <a:off x="2094576" y="5233945"/>
            <a:ext cx="77667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accent2"/>
                </a:solidFill>
                <a:ea typeface="ＭＳ Ｐゴシック" panose="020B0600070205080204" pitchFamily="34" charset="-128"/>
                <a:cs typeface="Times New Roman" panose="02020603050405020304" pitchFamily="18" charset="0"/>
                <a:sym typeface="+mn-lt" charset="0"/>
              </a:rPr>
              <a:t>Global</a:t>
            </a:r>
            <a:r>
              <a:rPr kumimoji="1" lang="zh-CN" altLang="en-US" sz="3200" b="1" dirty="0">
                <a:solidFill>
                  <a:schemeClr val="accent2"/>
                </a:solidFill>
                <a:ea typeface="ＭＳ Ｐゴシック" panose="020B0600070205080204" pitchFamily="34" charset="-128"/>
                <a:sym typeface="+mn-lt" charset="0"/>
              </a:rPr>
              <a:t> </a:t>
            </a:r>
            <a:r>
              <a:rPr kumimoji="1" lang="en-US" altLang="zh-CN" sz="3200" b="1" dirty="0">
                <a:solidFill>
                  <a:schemeClr val="accent2"/>
                </a:solidFill>
                <a:ea typeface="ＭＳ Ｐゴシック" panose="020B0600070205080204" pitchFamily="34" charset="-128"/>
                <a:cs typeface="Times New Roman" panose="02020603050405020304" pitchFamily="18" charset="0"/>
                <a:sym typeface="+mn-lt" charset="0"/>
              </a:rPr>
              <a:t>AI</a:t>
            </a:r>
            <a:r>
              <a:rPr kumimoji="1" lang="zh-CN" altLang="en-US" sz="3200" b="1" dirty="0">
                <a:solidFill>
                  <a:schemeClr val="accent2"/>
                </a:solidFill>
                <a:ea typeface="ＭＳ Ｐゴシック" panose="020B0600070205080204" pitchFamily="34" charset="-128"/>
                <a:sym typeface="+mn-lt" charset="0"/>
              </a:rPr>
              <a:t> </a:t>
            </a:r>
            <a:r>
              <a:rPr kumimoji="1" lang="en-US" altLang="zh-CN" sz="3200" b="1" dirty="0">
                <a:solidFill>
                  <a:schemeClr val="accent2"/>
                </a:solidFill>
                <a:ea typeface="ＭＳ Ｐゴシック" panose="020B0600070205080204" pitchFamily="34" charset="-128"/>
                <a:cs typeface="Times New Roman" panose="02020603050405020304" pitchFamily="18" charset="0"/>
                <a:sym typeface="+mn-lt" charset="0"/>
              </a:rPr>
              <a:t>Chip</a:t>
            </a:r>
            <a:r>
              <a:rPr kumimoji="1" lang="zh-CN" altLang="en-US" sz="3200" b="1" dirty="0">
                <a:solidFill>
                  <a:schemeClr val="accent2"/>
                </a:solidFill>
                <a:ea typeface="ＭＳ Ｐゴシック" panose="020B0600070205080204" pitchFamily="34" charset="-128"/>
                <a:sym typeface="+mn-lt" charset="0"/>
              </a:rPr>
              <a:t> </a:t>
            </a:r>
            <a:r>
              <a:rPr kumimoji="1" lang="en-US" altLang="zh-CN" sz="3200" b="1" dirty="0">
                <a:solidFill>
                  <a:schemeClr val="accent2"/>
                </a:solidFill>
                <a:ea typeface="ＭＳ Ｐゴシック" panose="020B0600070205080204" pitchFamily="34" charset="-128"/>
                <a:cs typeface="Times New Roman" panose="02020603050405020304" pitchFamily="18" charset="0"/>
                <a:sym typeface="+mn-lt" charset="0"/>
              </a:rPr>
              <a:t>Market</a:t>
            </a:r>
            <a:r>
              <a:rPr kumimoji="1" lang="zh-CN" altLang="en-US" sz="3200" b="1" dirty="0">
                <a:solidFill>
                  <a:schemeClr val="accent2"/>
                </a:solidFill>
                <a:ea typeface="ＭＳ Ｐゴシック" panose="020B0600070205080204" pitchFamily="34" charset="-128"/>
                <a:sym typeface="+mn-lt" charset="0"/>
              </a:rPr>
              <a:t> </a:t>
            </a:r>
            <a:r>
              <a:rPr kumimoji="1" lang="en-US" altLang="zh-CN" sz="3200" b="1" dirty="0">
                <a:solidFill>
                  <a:schemeClr val="accent2"/>
                </a:solidFill>
                <a:ea typeface="ＭＳ Ｐゴシック" panose="020B0600070205080204" pitchFamily="34" charset="-128"/>
                <a:cs typeface="Times New Roman" panose="02020603050405020304" pitchFamily="18" charset="0"/>
                <a:sym typeface="+mn-lt" charset="0"/>
              </a:rPr>
              <a:t>is</a:t>
            </a:r>
            <a:r>
              <a:rPr kumimoji="1" lang="zh-CN" altLang="en-US" sz="3200" b="1" dirty="0">
                <a:solidFill>
                  <a:schemeClr val="accent2"/>
                </a:solidFill>
                <a:ea typeface="ＭＳ Ｐゴシック" panose="020B0600070205080204" pitchFamily="34" charset="-128"/>
                <a:sym typeface="+mn-lt" charset="0"/>
              </a:rPr>
              <a:t> </a:t>
            </a:r>
            <a:r>
              <a:rPr kumimoji="1" lang="en-US" altLang="zh-CN" sz="3200" b="1" dirty="0">
                <a:solidFill>
                  <a:schemeClr val="accent2"/>
                </a:solidFill>
                <a:ea typeface="ＭＳ Ｐゴシック" panose="020B0600070205080204" pitchFamily="34" charset="-128"/>
                <a:cs typeface="Times New Roman" panose="02020603050405020304" pitchFamily="18" charset="0"/>
                <a:sym typeface="+mn-lt" charset="0"/>
              </a:rPr>
              <a:t>Expanding!</a:t>
            </a:r>
            <a:endParaRPr lang="en-US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18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DFFD-294D-4B81-A43B-53ED86E3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 of ML on Edge</a:t>
            </a:r>
            <a:br>
              <a:rPr lang="en-US" altLang="zh-CN" dirty="0"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r>
              <a:rPr lang="en-US" altLang="zh-CN" sz="2800" dirty="0">
                <a:solidFill>
                  <a:schemeClr val="accent2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Error rate improved exponentially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E195D-A3B9-4A2B-94C9-EBB3DBE2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18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EB9EC19C-1F19-48B9-B096-856886BE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8026" y="5340342"/>
            <a:ext cx="9520824" cy="568886"/>
          </a:xfrm>
          <a:solidFill>
            <a:schemeClr val="bg1"/>
          </a:solidFill>
        </p:spPr>
        <p:txBody>
          <a:bodyPr>
            <a:normAutofit fontScale="85000" lnSpcReduction="10000"/>
          </a:bodyPr>
          <a:lstStyle/>
          <a:p>
            <a:pPr marL="0" indent="0" algn="ctr" defTabSz="914400">
              <a:buFont typeface="Wingdings" panose="05000000000000000000" pitchFamily="2" charset="2"/>
              <a:buNone/>
            </a:pPr>
            <a:r>
              <a:rPr kumimoji="1" lang="en-US" altLang="zh-CN" sz="3200" b="1" dirty="0">
                <a:solidFill>
                  <a:schemeClr val="accent2"/>
                </a:solidFill>
                <a:ea typeface="ＭＳ Ｐゴシック" panose="020B0600070205080204" pitchFamily="34" charset="-128"/>
                <a:cs typeface="Times New Roman" panose="02020603050405020304" pitchFamily="18" charset="0"/>
              </a:rPr>
              <a:t>Error rate decreases by approximately 30% each year</a:t>
            </a: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9A738C52-AEA1-4209-ACBC-5FEFA2969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689" y="1517658"/>
            <a:ext cx="7512050" cy="364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117B343-BC35-493F-87B4-806B42291336}"/>
              </a:ext>
            </a:extLst>
          </p:cNvPr>
          <p:cNvSpPr/>
          <p:nvPr/>
        </p:nvSpPr>
        <p:spPr>
          <a:xfrm>
            <a:off x="1346701" y="6089145"/>
            <a:ext cx="8588375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+mn-lt"/>
                <a:ea typeface="MS PGothic" panose="020B0600070205080204" pitchFamily="34" charset="-128"/>
              </a:rPr>
              <a:t>Xu, Xiaowei, et al. "Scaling for edge inference of deep neural networks." Nature Electronics 1.4 (2018): 216.</a:t>
            </a:r>
          </a:p>
        </p:txBody>
      </p:sp>
    </p:spTree>
    <p:extLst>
      <p:ext uri="{BB962C8B-B14F-4D97-AF65-F5344CB8AC3E}">
        <p14:creationId xmlns:p14="http://schemas.microsoft.com/office/powerpoint/2010/main" val="204752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DFFD-294D-4B81-A43B-53ED86E3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 of ML on Edge</a:t>
            </a:r>
            <a:br>
              <a:rPr lang="en-US" altLang="zh-CN" dirty="0"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r>
              <a:rPr lang="en-US" altLang="zh-CN" sz="2800" dirty="0">
                <a:solidFill>
                  <a:schemeClr val="accent2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Size of machine learning model also increases exponentially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E195D-A3B9-4A2B-94C9-EBB3DBE2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19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117B343-BC35-493F-87B4-806B42291336}"/>
              </a:ext>
            </a:extLst>
          </p:cNvPr>
          <p:cNvSpPr/>
          <p:nvPr/>
        </p:nvSpPr>
        <p:spPr>
          <a:xfrm>
            <a:off x="1346701" y="6089145"/>
            <a:ext cx="8588375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+mn-lt"/>
                <a:ea typeface="MS PGothic" panose="020B0600070205080204" pitchFamily="34" charset="-128"/>
              </a:rPr>
              <a:t>Xu, Xiaowei, et al. "Scaling for edge inference of deep neural networks." Nature Electronics 1.4 (2018): 216.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906BBC37-B891-4759-B4C1-114011666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90" y="1518195"/>
            <a:ext cx="7280275" cy="437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674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20B329-24BD-4D0F-85B1-52E3B954A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</a:p>
          <a:p>
            <a:pPr marL="800078" lvl="1" indent="-342900">
              <a:buFont typeface="Arial" panose="020B0604020202020204" pitchFamily="34" charset="0"/>
              <a:buChar char="•"/>
            </a:pPr>
            <a:r>
              <a:rPr lang="en-US" dirty="0"/>
              <a:t>Logistics </a:t>
            </a:r>
          </a:p>
          <a:p>
            <a:pPr marL="800078" lvl="1" indent="-342900">
              <a:buFont typeface="Arial" panose="020B0604020202020204" pitchFamily="34" charset="0"/>
              <a:buChar char="•"/>
            </a:pPr>
            <a:r>
              <a:rPr lang="en-US" dirty="0"/>
              <a:t>Motivation</a:t>
            </a:r>
          </a:p>
          <a:p>
            <a:pPr marL="800078" lvl="1" indent="-342900">
              <a:buFont typeface="Arial" panose="020B0604020202020204" pitchFamily="34" charset="0"/>
              <a:buChar char="•"/>
            </a:pPr>
            <a:r>
              <a:rPr lang="en-US" dirty="0"/>
              <a:t>Overview </a:t>
            </a:r>
          </a:p>
          <a:p>
            <a:r>
              <a:rPr lang="en-US" sz="2400" dirty="0"/>
              <a:t>Introduction to </a:t>
            </a:r>
            <a:r>
              <a:rPr lang="en-US" altLang="zh-CN" dirty="0">
                <a:ea typeface="宋体" panose="02010600030101010101" pitchFamily="2" charset="-122"/>
              </a:rPr>
              <a:t>Artificial Neuron and MLP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2</a:t>
            </a:fld>
            <a:r>
              <a:rPr lang="en-US"/>
              <a:t>  |  George Mason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42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DFFD-294D-4B81-A43B-53ED86E3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 of ML on Edge</a:t>
            </a:r>
            <a:br>
              <a:rPr lang="en-US" altLang="zh-CN" dirty="0"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r>
              <a:rPr lang="en-US" altLang="zh-CN" sz="2800" dirty="0">
                <a:solidFill>
                  <a:schemeClr val="accent2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Computing performance gap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E195D-A3B9-4A2B-94C9-EBB3DBE2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20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117B343-BC35-493F-87B4-806B42291336}"/>
              </a:ext>
            </a:extLst>
          </p:cNvPr>
          <p:cNvSpPr/>
          <p:nvPr/>
        </p:nvSpPr>
        <p:spPr>
          <a:xfrm>
            <a:off x="1393825" y="6420926"/>
            <a:ext cx="10091737" cy="2762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latin typeface="+mn-lt"/>
                <a:ea typeface="MS PGothic" panose="020B0600070205080204" pitchFamily="34" charset="-128"/>
              </a:rPr>
              <a:t>Xu, Xiaowei, et al. "Scaling for edge inference of deep neural networks." Nature Electronics 1.4 (2018): 216.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5646910-2D07-4567-97AF-9A6BE3393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17" y="3837775"/>
            <a:ext cx="5079033" cy="262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78B8CB1-8E4C-4AF6-9DCD-D2AC0D656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053" y="1455909"/>
            <a:ext cx="5079034" cy="239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 descr="Image result for chip">
            <a:extLst>
              <a:ext uri="{FF2B5EF4-FFF2-40B4-BE49-F238E27FC236}">
                <a16:creationId xmlns:a16="http://schemas.microsoft.com/office/drawing/2014/main" id="{50C84C1A-AD6B-4B0C-9C0D-39D84FF21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578" y="4240974"/>
            <a:ext cx="2101850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6" descr="Image result for brain  neural network">
            <a:extLst>
              <a:ext uri="{FF2B5EF4-FFF2-40B4-BE49-F238E27FC236}">
                <a16:creationId xmlns:a16="http://schemas.microsoft.com/office/drawing/2014/main" id="{70E7028E-13B6-41BC-8913-87927AB58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928" y="1513649"/>
            <a:ext cx="1989137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93CC207-0E6F-404B-A5E8-BD835BECB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774" y="3067812"/>
            <a:ext cx="27554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1600" dirty="0">
                <a:solidFill>
                  <a:srgbClr val="000000"/>
                </a:solidFill>
              </a:rPr>
              <a:t>Number of DNN </a:t>
            </a:r>
            <a:r>
              <a:rPr lang="en-US" altLang="zh-CN" sz="1600" b="1" dirty="0">
                <a:solidFill>
                  <a:srgbClr val="000000"/>
                </a:solidFill>
              </a:rPr>
              <a:t>operations</a:t>
            </a:r>
            <a:r>
              <a:rPr lang="en-US" altLang="zh-CN" sz="1600" dirty="0">
                <a:solidFill>
                  <a:srgbClr val="000000"/>
                </a:solidFill>
              </a:rPr>
              <a:t> </a:t>
            </a:r>
          </a:p>
          <a:p>
            <a:pPr algn="ctr" eaLnBrk="1" hangingPunct="1"/>
            <a:r>
              <a:rPr lang="en-US" altLang="zh-CN" sz="1600" dirty="0">
                <a:solidFill>
                  <a:srgbClr val="000000"/>
                </a:solidFill>
              </a:rPr>
              <a:t>increases exponentially</a:t>
            </a:r>
            <a:endParaRPr lang="en-US" altLang="en-US" sz="1800" dirty="0"/>
          </a:p>
        </p:txBody>
      </p:sp>
      <p:sp>
        <p:nvSpPr>
          <p:cNvPr id="12" name="Rectangle 24">
            <a:extLst>
              <a:ext uri="{FF2B5EF4-FFF2-40B4-BE49-F238E27FC236}">
                <a16:creationId xmlns:a16="http://schemas.microsoft.com/office/drawing/2014/main" id="{EEEE230B-F0F6-49B4-9ED0-2FD177D69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5615" y="5568124"/>
            <a:ext cx="23098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1600" dirty="0">
                <a:solidFill>
                  <a:srgbClr val="000000"/>
                </a:solidFill>
              </a:rPr>
              <a:t>Performance density almost stops increasing </a:t>
            </a:r>
            <a:endParaRPr lang="en-US" altLang="en-US" sz="1800" dirty="0"/>
          </a:p>
        </p:txBody>
      </p: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8750C1FE-24A1-4E7C-B5F0-FCA630C4B09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41118" y="3859974"/>
            <a:ext cx="10296394" cy="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Up-Down Arrow 4">
            <a:extLst>
              <a:ext uri="{FF2B5EF4-FFF2-40B4-BE49-F238E27FC236}">
                <a16:creationId xmlns:a16="http://schemas.microsoft.com/office/drawing/2014/main" id="{D916CD31-3B59-4F0B-95A8-8001C1CC9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2037" y="2981373"/>
            <a:ext cx="263525" cy="1681162"/>
          </a:xfrm>
          <a:prstGeom prst="upDownArrow">
            <a:avLst>
              <a:gd name="adj1" fmla="val 50000"/>
              <a:gd name="adj2" fmla="val 49855"/>
            </a:avLst>
          </a:prstGeom>
          <a:solidFill>
            <a:srgbClr val="FF0000"/>
          </a:solidFill>
          <a:ln w="63500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590746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DFFD-294D-4B81-A43B-53ED86E3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 of ML on Edge</a:t>
            </a:r>
            <a:br>
              <a:rPr lang="en-US" altLang="zh-CN" dirty="0"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r>
              <a:rPr lang="en-US" altLang="zh-CN" sz="2800" dirty="0">
                <a:solidFill>
                  <a:schemeClr val="accent2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Storage energy efficiency gap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E195D-A3B9-4A2B-94C9-EBB3DBE2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21</a:t>
            </a:fld>
            <a:r>
              <a:rPr lang="en-US" dirty="0"/>
              <a:t>  |  George Mason University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117B343-BC35-493F-87B4-806B42291336}"/>
              </a:ext>
            </a:extLst>
          </p:cNvPr>
          <p:cNvSpPr/>
          <p:nvPr/>
        </p:nvSpPr>
        <p:spPr>
          <a:xfrm>
            <a:off x="1393825" y="6420940"/>
            <a:ext cx="10091737" cy="2762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latin typeface="+mn-lt"/>
                <a:ea typeface="MS PGothic" panose="020B0600070205080204" pitchFamily="34" charset="-128"/>
              </a:rPr>
              <a:t>Xu, Xiaowei, et al. "Scaling for edge inference of deep neural networks." Nature Electronics 1.4 (2018): 216.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5646910-2D07-4567-97AF-9A6BE3393A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5215272" y="3970853"/>
            <a:ext cx="5870261" cy="251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78B8CB1-8E4C-4AF6-9DCD-D2AC0D6563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5215272" y="1325571"/>
            <a:ext cx="5870261" cy="2510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 descr="Image result for chip">
            <a:extLst>
              <a:ext uri="{FF2B5EF4-FFF2-40B4-BE49-F238E27FC236}">
                <a16:creationId xmlns:a16="http://schemas.microsoft.com/office/drawing/2014/main" id="{50C84C1A-AD6B-4B0C-9C0D-39D84FF21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578" y="4240974"/>
            <a:ext cx="2101850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6" descr="Image result for brain  neural network">
            <a:extLst>
              <a:ext uri="{FF2B5EF4-FFF2-40B4-BE49-F238E27FC236}">
                <a16:creationId xmlns:a16="http://schemas.microsoft.com/office/drawing/2014/main" id="{70E7028E-13B6-41BC-8913-87927AB58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928" y="1513649"/>
            <a:ext cx="1989137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93CC207-0E6F-404B-A5E8-BD835BECB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0734" y="3067812"/>
            <a:ext cx="28595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1600" dirty="0">
                <a:solidFill>
                  <a:srgbClr val="000000"/>
                </a:solidFill>
              </a:rPr>
              <a:t>Number of DNN </a:t>
            </a:r>
            <a:r>
              <a:rPr lang="en-US" altLang="zh-CN" sz="1600" b="1" dirty="0">
                <a:solidFill>
                  <a:srgbClr val="000000"/>
                </a:solidFill>
              </a:rPr>
              <a:t>parameters</a:t>
            </a:r>
            <a:r>
              <a:rPr lang="en-US" altLang="zh-CN" sz="1600" dirty="0">
                <a:solidFill>
                  <a:srgbClr val="000000"/>
                </a:solidFill>
              </a:rPr>
              <a:t> increases exponentially</a:t>
            </a:r>
            <a:endParaRPr lang="en-US" altLang="en-US" sz="1800" dirty="0"/>
          </a:p>
        </p:txBody>
      </p:sp>
      <p:sp>
        <p:nvSpPr>
          <p:cNvPr id="12" name="Rectangle 24">
            <a:extLst>
              <a:ext uri="{FF2B5EF4-FFF2-40B4-BE49-F238E27FC236}">
                <a16:creationId xmlns:a16="http://schemas.microsoft.com/office/drawing/2014/main" id="{EEEE230B-F0F6-49B4-9ED0-2FD177D69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0734" y="5602215"/>
            <a:ext cx="28545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1600" dirty="0">
                <a:solidFill>
                  <a:srgbClr val="000000"/>
                </a:solidFill>
              </a:rPr>
              <a:t>Energy efficiency of memory almost stops increasing </a:t>
            </a:r>
            <a:endParaRPr lang="en-US" altLang="en-US" sz="1800" dirty="0"/>
          </a:p>
        </p:txBody>
      </p: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8750C1FE-24A1-4E7C-B5F0-FCA630C4B09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41118" y="3859974"/>
            <a:ext cx="10296394" cy="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Up-Down Arrow 4">
            <a:extLst>
              <a:ext uri="{FF2B5EF4-FFF2-40B4-BE49-F238E27FC236}">
                <a16:creationId xmlns:a16="http://schemas.microsoft.com/office/drawing/2014/main" id="{D916CD31-3B59-4F0B-95A8-8001C1CC9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2037" y="2981373"/>
            <a:ext cx="263525" cy="1681162"/>
          </a:xfrm>
          <a:prstGeom prst="upDownArrow">
            <a:avLst>
              <a:gd name="adj1" fmla="val 50000"/>
              <a:gd name="adj2" fmla="val 49855"/>
            </a:avLst>
          </a:prstGeom>
          <a:solidFill>
            <a:srgbClr val="FF0000"/>
          </a:solidFill>
          <a:ln w="63500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43482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F5C0A2-3627-804B-A837-8DA011A5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CC74D-AD96-E54E-9AF4-A74241BE0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22</a:t>
            </a:fld>
            <a:r>
              <a:rPr lang="en-US"/>
              <a:t>  |  George Mason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73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DFFD-294D-4B81-A43B-53ED86E3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This Course About?</a:t>
            </a:r>
            <a:br>
              <a:rPr lang="en-US" altLang="zh-CN" dirty="0"/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Open question on Machine Learning for Embedded Systems!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E195D-A3B9-4A2B-94C9-EBB3DBE2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23</a:t>
            </a:fld>
            <a:r>
              <a:rPr lang="en-US" dirty="0"/>
              <a:t>  |  George Mason University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3703D5B-CDA6-4FBD-A173-007B171E8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5615" y="5515918"/>
            <a:ext cx="9128125" cy="649288"/>
          </a:xfrm>
        </p:spPr>
        <p:txBody>
          <a:bodyPr>
            <a:normAutofit fontScale="92500"/>
          </a:bodyPr>
          <a:lstStyle/>
          <a:p>
            <a:pPr marL="0" indent="0" algn="ctr">
              <a:buFont typeface="Times New Roman" panose="02020603050405020304" pitchFamily="18" charset="0"/>
              <a:buNone/>
            </a:pPr>
            <a:r>
              <a:rPr lang="en-US" altLang="zh-CN" sz="2800" b="1" dirty="0">
                <a:solidFill>
                  <a:schemeClr val="accent2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How to overcome the limitations of embedded systems?</a:t>
            </a:r>
          </a:p>
        </p:txBody>
      </p:sp>
      <p:sp>
        <p:nvSpPr>
          <p:cNvPr id="16" name="文本框 3">
            <a:extLst>
              <a:ext uri="{FF2B5EF4-FFF2-40B4-BE49-F238E27FC236}">
                <a16:creationId xmlns:a16="http://schemas.microsoft.com/office/drawing/2014/main" id="{920FB641-DB22-4A77-A649-C427B801DA09}"/>
              </a:ext>
            </a:extLst>
          </p:cNvPr>
          <p:cNvSpPr txBox="1"/>
          <p:nvPr/>
        </p:nvSpPr>
        <p:spPr>
          <a:xfrm>
            <a:off x="2279777" y="3237471"/>
            <a:ext cx="3751263" cy="203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b="1" dirty="0">
                <a:latin typeface="Arial" charset="0"/>
                <a:ea typeface="ＭＳ Ｐゴシック" charset="0"/>
                <a:cs typeface="ＭＳ Ｐゴシック" charset="0"/>
              </a:rPr>
              <a:t>Machine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Arial" charset="0"/>
                <a:ea typeface="ＭＳ Ｐゴシック" charset="0"/>
                <a:cs typeface="ＭＳ Ｐゴシック" charset="0"/>
              </a:rPr>
              <a:t>High computation complexity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Arial" charset="0"/>
                <a:ea typeface="ＭＳ Ｐゴシック" charset="0"/>
                <a:cs typeface="ＭＳ Ｐゴシック" charset="0"/>
              </a:rPr>
              <a:t>High storage complexity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zh-CN" altLang="en-US" sz="2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文本框 4">
            <a:extLst>
              <a:ext uri="{FF2B5EF4-FFF2-40B4-BE49-F238E27FC236}">
                <a16:creationId xmlns:a16="http://schemas.microsoft.com/office/drawing/2014/main" id="{A0CCD845-8862-4795-B6EA-C8DE9287F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452" y="4256088"/>
            <a:ext cx="7366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accent2"/>
                </a:solidFill>
              </a:rPr>
              <a:t>V.S.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8" name="文本框 9">
            <a:extLst>
              <a:ext uri="{FF2B5EF4-FFF2-40B4-BE49-F238E27FC236}">
                <a16:creationId xmlns:a16="http://schemas.microsoft.com/office/drawing/2014/main" id="{660D49A2-275F-4258-91E8-1157B929C2D3}"/>
              </a:ext>
            </a:extLst>
          </p:cNvPr>
          <p:cNvSpPr txBox="1"/>
          <p:nvPr/>
        </p:nvSpPr>
        <p:spPr>
          <a:xfrm>
            <a:off x="7883652" y="3240088"/>
            <a:ext cx="3137397" cy="22051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b="1" dirty="0">
                <a:latin typeface="Arial" charset="0"/>
                <a:ea typeface="ＭＳ Ｐゴシック" charset="0"/>
                <a:cs typeface="ＭＳ Ｐゴシック" charset="0"/>
              </a:rPr>
              <a:t>Embedded Systems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Arial" charset="0"/>
                <a:ea typeface="ＭＳ Ｐゴシック" charset="0"/>
                <a:cs typeface="ＭＳ Ｐゴシック" charset="0"/>
              </a:rPr>
              <a:t>Low power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Arial" charset="0"/>
                <a:ea typeface="ＭＳ Ｐゴシック" charset="0"/>
                <a:cs typeface="ＭＳ Ｐゴシック" charset="0"/>
              </a:rPr>
              <a:t>Small on-chip memory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Arial" charset="0"/>
                <a:ea typeface="ＭＳ Ｐゴシック" charset="0"/>
                <a:cs typeface="ＭＳ Ｐゴシック" charset="0"/>
              </a:rPr>
              <a:t>Low bandwidth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Arial" charset="0"/>
                <a:ea typeface="ＭＳ Ｐゴシック" charset="0"/>
                <a:cs typeface="ＭＳ Ｐゴシック" charset="0"/>
              </a:rPr>
              <a:t>Real-time requirements</a:t>
            </a:r>
          </a:p>
        </p:txBody>
      </p:sp>
      <p:pic>
        <p:nvPicPr>
          <p:cNvPr id="19" name="图片 10">
            <a:extLst>
              <a:ext uri="{FF2B5EF4-FFF2-40B4-BE49-F238E27FC236}">
                <a16:creationId xmlns:a16="http://schemas.microsoft.com/office/drawing/2014/main" id="{6A095AA6-6AB1-4C8F-900E-87CD86753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" r="5875"/>
          <a:stretch>
            <a:fillRect/>
          </a:stretch>
        </p:blipFill>
        <p:spPr bwMode="auto">
          <a:xfrm rot="16200000">
            <a:off x="3902996" y="-153194"/>
            <a:ext cx="1165225" cy="49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2">
            <a:extLst>
              <a:ext uri="{FF2B5EF4-FFF2-40B4-BE49-F238E27FC236}">
                <a16:creationId xmlns:a16="http://schemas.microsoft.com/office/drawing/2014/main" id="{55FB2476-5D03-45AD-AE36-D2AB9290F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" t="6145" r="3043" b="6921"/>
          <a:stretch>
            <a:fillRect/>
          </a:stretch>
        </p:blipFill>
        <p:spPr bwMode="auto">
          <a:xfrm>
            <a:off x="7596315" y="1311275"/>
            <a:ext cx="3527425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21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This Course About?</a:t>
            </a:r>
            <a:br>
              <a:rPr lang="en-US" altLang="zh-CN" dirty="0"/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Software </a:t>
            </a:r>
            <a:r>
              <a:rPr lang="en-US" altLang="zh-CN" sz="2800" dirty="0">
                <a:solidFill>
                  <a:srgbClr val="00909E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s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ide: AI/ML/DL?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24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16F6E2-0E6D-4B99-BF58-5005228A261A}"/>
              </a:ext>
            </a:extLst>
          </p:cNvPr>
          <p:cNvSpPr/>
          <p:nvPr/>
        </p:nvSpPr>
        <p:spPr>
          <a:xfrm>
            <a:off x="1847461" y="1555102"/>
            <a:ext cx="9766041" cy="468396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6A51B-CFF7-4FDA-962C-F94F77305D51}"/>
              </a:ext>
            </a:extLst>
          </p:cNvPr>
          <p:cNvSpPr txBox="1"/>
          <p:nvPr/>
        </p:nvSpPr>
        <p:spPr>
          <a:xfrm>
            <a:off x="1990853" y="1658164"/>
            <a:ext cx="9502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Artificial Intelligence (AI)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D2D500-F595-4F03-A4A8-FC217D6FF924}"/>
              </a:ext>
            </a:extLst>
          </p:cNvPr>
          <p:cNvSpPr txBox="1"/>
          <p:nvPr/>
        </p:nvSpPr>
        <p:spPr>
          <a:xfrm>
            <a:off x="1990852" y="2349360"/>
            <a:ext cx="9362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</a:rPr>
              <a:t>[Definition] </a:t>
            </a:r>
            <a:r>
              <a:rPr lang="en-US" sz="2400" b="1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en-US" sz="2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is </a:t>
            </a:r>
            <a:r>
              <a:rPr lang="en-US" sz="2400" dirty="0">
                <a:solidFill>
                  <a:srgbClr val="0645AD"/>
                </a:solidFill>
                <a:latin typeface="Arial" panose="020B0604020202020204" pitchFamily="34" charset="0"/>
              </a:rPr>
              <a:t>intelligence</a:t>
            </a:r>
            <a:r>
              <a:rPr lang="en-US" sz="2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demonstrated by </a:t>
            </a:r>
            <a:r>
              <a:rPr lang="en-US" sz="2400" dirty="0">
                <a:solidFill>
                  <a:srgbClr val="0645AD"/>
                </a:solidFill>
                <a:latin typeface="Arial" panose="020B0604020202020204" pitchFamily="34" charset="0"/>
              </a:rPr>
              <a:t>machines</a:t>
            </a:r>
            <a:r>
              <a:rPr lang="en-US" sz="2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240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unlike</a:t>
            </a:r>
            <a:r>
              <a:rPr lang="en-US" sz="2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the natural intelligence </a:t>
            </a:r>
            <a:r>
              <a:rPr lang="en-US" sz="2400" dirty="0">
                <a:solidFill>
                  <a:srgbClr val="0645AD"/>
                </a:solidFill>
                <a:latin typeface="Arial" panose="020B0604020202020204" pitchFamily="34" charset="0"/>
              </a:rPr>
              <a:t>displayed by humans</a:t>
            </a:r>
            <a:r>
              <a:rPr lang="en-US" sz="2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2400" dirty="0">
                <a:solidFill>
                  <a:srgbClr val="0645AD"/>
                </a:solidFill>
                <a:latin typeface="Arial" panose="020B0604020202020204" pitchFamily="34" charset="0"/>
              </a:rPr>
              <a:t>animals</a:t>
            </a:r>
            <a:r>
              <a:rPr lang="en-US" sz="2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which involves consciousness and emotionality.</a:t>
            </a:r>
          </a:p>
        </p:txBody>
      </p:sp>
    </p:spTree>
    <p:extLst>
      <p:ext uri="{BB962C8B-B14F-4D97-AF65-F5344CB8AC3E}">
        <p14:creationId xmlns:p14="http://schemas.microsoft.com/office/powerpoint/2010/main" val="4109460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This Course About?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Software </a:t>
            </a:r>
            <a:r>
              <a:rPr lang="en-US" altLang="zh-CN" sz="2800" dirty="0">
                <a:solidFill>
                  <a:srgbClr val="00909E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s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ide: AI/ML/DL?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25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16F6E2-0E6D-4B99-BF58-5005228A261A}"/>
              </a:ext>
            </a:extLst>
          </p:cNvPr>
          <p:cNvSpPr/>
          <p:nvPr/>
        </p:nvSpPr>
        <p:spPr>
          <a:xfrm>
            <a:off x="1847461" y="1555102"/>
            <a:ext cx="9766041" cy="468396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6A51B-CFF7-4FDA-962C-F94F77305D51}"/>
              </a:ext>
            </a:extLst>
          </p:cNvPr>
          <p:cNvSpPr txBox="1"/>
          <p:nvPr/>
        </p:nvSpPr>
        <p:spPr>
          <a:xfrm>
            <a:off x="1990853" y="1658164"/>
            <a:ext cx="9502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Artificial Intelligence (AI)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18F951-04CE-4CB5-8E1E-BE66CE05A487}"/>
              </a:ext>
            </a:extLst>
          </p:cNvPr>
          <p:cNvSpPr/>
          <p:nvPr/>
        </p:nvSpPr>
        <p:spPr>
          <a:xfrm>
            <a:off x="2457450" y="2237118"/>
            <a:ext cx="8978900" cy="3776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25FA2-B172-4DAD-9FC2-EAF568959514}"/>
              </a:ext>
            </a:extLst>
          </p:cNvPr>
          <p:cNvSpPr txBox="1"/>
          <p:nvPr/>
        </p:nvSpPr>
        <p:spPr>
          <a:xfrm>
            <a:off x="2586781" y="2360989"/>
            <a:ext cx="799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Machine Learning (ML)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2C8B6-7CA4-4B87-9BC1-01FC97A3B735}"/>
              </a:ext>
            </a:extLst>
          </p:cNvPr>
          <p:cNvSpPr txBox="1"/>
          <p:nvPr/>
        </p:nvSpPr>
        <p:spPr>
          <a:xfrm>
            <a:off x="2586781" y="2979119"/>
            <a:ext cx="8709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</a:rPr>
              <a:t>[Definition] ML</a:t>
            </a:r>
            <a:r>
              <a:rPr lang="en-US" sz="2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is the study of computer </a:t>
            </a:r>
            <a:r>
              <a:rPr lang="en-US" sz="2400" dirty="0">
                <a:solidFill>
                  <a:srgbClr val="0645AD"/>
                </a:solidFill>
                <a:latin typeface="Arial" panose="020B0604020202020204" pitchFamily="34" charset="0"/>
              </a:rPr>
              <a:t>algorithms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that 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improve automatically 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through experience and by the use of </a:t>
            </a:r>
            <a:r>
              <a:rPr lang="en-US" sz="240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2400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 is seen as a part of </a:t>
            </a:r>
            <a:r>
              <a:rPr lang="en-US" sz="2400" dirty="0">
                <a:solidFill>
                  <a:srgbClr val="0645AD"/>
                </a:solidFill>
                <a:latin typeface="Arial" panose="020B0604020202020204" pitchFamily="34" charset="0"/>
              </a:rPr>
              <a:t>AI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4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2B560F-4D5E-4B30-B64D-F69A8B4C6AF1}"/>
              </a:ext>
            </a:extLst>
          </p:cNvPr>
          <p:cNvSpPr/>
          <p:nvPr/>
        </p:nvSpPr>
        <p:spPr>
          <a:xfrm>
            <a:off x="4335040" y="4686134"/>
            <a:ext cx="5213350" cy="6286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ECE 527: Learning From Data</a:t>
            </a:r>
          </a:p>
        </p:txBody>
      </p:sp>
    </p:spTree>
    <p:extLst>
      <p:ext uri="{BB962C8B-B14F-4D97-AF65-F5344CB8AC3E}">
        <p14:creationId xmlns:p14="http://schemas.microsoft.com/office/powerpoint/2010/main" val="2273517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This Course About?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Software </a:t>
            </a:r>
            <a:r>
              <a:rPr lang="en-US" altLang="zh-CN" sz="2800" dirty="0">
                <a:solidFill>
                  <a:srgbClr val="00909E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s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ide: AI/ML/DL?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26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16F6E2-0E6D-4B99-BF58-5005228A261A}"/>
              </a:ext>
            </a:extLst>
          </p:cNvPr>
          <p:cNvSpPr/>
          <p:nvPr/>
        </p:nvSpPr>
        <p:spPr>
          <a:xfrm>
            <a:off x="1847461" y="1555102"/>
            <a:ext cx="9766041" cy="468396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6A51B-CFF7-4FDA-962C-F94F77305D51}"/>
              </a:ext>
            </a:extLst>
          </p:cNvPr>
          <p:cNvSpPr txBox="1"/>
          <p:nvPr/>
        </p:nvSpPr>
        <p:spPr>
          <a:xfrm>
            <a:off x="1990853" y="1658164"/>
            <a:ext cx="9502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Artificial Intelligence (AI)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18F951-04CE-4CB5-8E1E-BE66CE05A487}"/>
              </a:ext>
            </a:extLst>
          </p:cNvPr>
          <p:cNvSpPr/>
          <p:nvPr/>
        </p:nvSpPr>
        <p:spPr>
          <a:xfrm>
            <a:off x="2457450" y="2237118"/>
            <a:ext cx="8966200" cy="3776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25FA2-B172-4DAD-9FC2-EAF568959514}"/>
              </a:ext>
            </a:extLst>
          </p:cNvPr>
          <p:cNvSpPr txBox="1"/>
          <p:nvPr/>
        </p:nvSpPr>
        <p:spPr>
          <a:xfrm>
            <a:off x="2586781" y="2360989"/>
            <a:ext cx="799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  <a:latin typeface="Arial" panose="020B0604020202020204" pitchFamily="34" charset="0"/>
              </a:rPr>
              <a:t>Machine Learning (ML)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331321-DA0A-430E-851F-4AA62158173D}"/>
              </a:ext>
            </a:extLst>
          </p:cNvPr>
          <p:cNvSpPr/>
          <p:nvPr/>
        </p:nvSpPr>
        <p:spPr>
          <a:xfrm>
            <a:off x="3225799" y="3039128"/>
            <a:ext cx="7998669" cy="275207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4DFA1A-9C9C-489D-B4BD-6BE0EA588A99}"/>
              </a:ext>
            </a:extLst>
          </p:cNvPr>
          <p:cNvSpPr txBox="1"/>
          <p:nvPr/>
        </p:nvSpPr>
        <p:spPr>
          <a:xfrm>
            <a:off x="3431331" y="3154358"/>
            <a:ext cx="6360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Deep Learning (DL)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C65C47-48DD-470D-BB0A-1F73A20A01A5}"/>
              </a:ext>
            </a:extLst>
          </p:cNvPr>
          <p:cNvSpPr txBox="1"/>
          <p:nvPr/>
        </p:nvSpPr>
        <p:spPr>
          <a:xfrm>
            <a:off x="3431331" y="3731253"/>
            <a:ext cx="7630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</a:rPr>
              <a:t>[Definition] DL</a:t>
            </a:r>
            <a:r>
              <a:rPr lang="en-US" sz="2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class of </a:t>
            </a:r>
            <a:r>
              <a:rPr lang="en-US" sz="24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ML Algorithms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that uses 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multiple layers 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 progressively extract 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higher-level features 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 the </a:t>
            </a:r>
            <a:r>
              <a:rPr lang="en-US" sz="2400" b="1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raw input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4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348289-2554-4441-B11F-E9ED5DEFD0EE}"/>
              </a:ext>
            </a:extLst>
          </p:cNvPr>
          <p:cNvSpPr/>
          <p:nvPr/>
        </p:nvSpPr>
        <p:spPr>
          <a:xfrm>
            <a:off x="3505200" y="4982357"/>
            <a:ext cx="2228850" cy="64135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Computer Vision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A9013F-5C0E-40E3-A252-A0FF61455A1D}"/>
              </a:ext>
            </a:extLst>
          </p:cNvPr>
          <p:cNvSpPr/>
          <p:nvPr/>
        </p:nvSpPr>
        <p:spPr>
          <a:xfrm>
            <a:off x="5884440" y="4982357"/>
            <a:ext cx="2228850" cy="64135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9DF6A8B-67A5-4DBD-BA60-E0AE8B674F4E}"/>
              </a:ext>
            </a:extLst>
          </p:cNvPr>
          <p:cNvSpPr/>
          <p:nvPr/>
        </p:nvSpPr>
        <p:spPr>
          <a:xfrm>
            <a:off x="8263680" y="4982357"/>
            <a:ext cx="2228850" cy="64135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B2C732-838F-4E59-9044-C6E07BBC17A8}"/>
              </a:ext>
            </a:extLst>
          </p:cNvPr>
          <p:cNvSpPr txBox="1"/>
          <p:nvPr/>
        </p:nvSpPr>
        <p:spPr>
          <a:xfrm>
            <a:off x="10552400" y="4982357"/>
            <a:ext cx="539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Arial" panose="020B0604020202020204" pitchFamily="34" charset="0"/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519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This Course About?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Overview</a:t>
            </a:r>
            <a:r>
              <a:rPr lang="en-US" altLang="zh-CN" sz="2800" dirty="0">
                <a:solidFill>
                  <a:srgbClr val="00909E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:</a:t>
            </a:r>
            <a:r>
              <a:rPr lang="zh-CN" altLang="en-US" sz="2800" dirty="0">
                <a:solidFill>
                  <a:srgbClr val="00909E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zh-CN" sz="2800" dirty="0">
                <a:solidFill>
                  <a:srgbClr val="00909E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software side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27</a:t>
            </a:fld>
            <a:r>
              <a:rPr lang="en-US"/>
              <a:t>  |  George Mason University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FB3E42-C722-420B-B175-B9875E8E8271}"/>
              </a:ext>
            </a:extLst>
          </p:cNvPr>
          <p:cNvCxnSpPr>
            <a:cxnSpLocks/>
          </p:cNvCxnSpPr>
          <p:nvPr/>
        </p:nvCxnSpPr>
        <p:spPr>
          <a:xfrm>
            <a:off x="0" y="3618331"/>
            <a:ext cx="1213403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38E0A5-2472-4DD4-99BC-921C404E1782}"/>
              </a:ext>
            </a:extLst>
          </p:cNvPr>
          <p:cNvSpPr txBox="1"/>
          <p:nvPr/>
        </p:nvSpPr>
        <p:spPr>
          <a:xfrm>
            <a:off x="75784" y="21114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Software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732F6BE-2934-485E-A936-0CC89FE07BA2}"/>
              </a:ext>
            </a:extLst>
          </p:cNvPr>
          <p:cNvGrpSpPr/>
          <p:nvPr/>
        </p:nvGrpSpPr>
        <p:grpSpPr>
          <a:xfrm>
            <a:off x="1466850" y="1325570"/>
            <a:ext cx="2508250" cy="2201149"/>
            <a:chOff x="1651000" y="1325570"/>
            <a:chExt cx="2508250" cy="220114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EAB67F-1113-43F1-A391-2894509EA3D6}"/>
                </a:ext>
              </a:extLst>
            </p:cNvPr>
            <p:cNvSpPr/>
            <p:nvPr/>
          </p:nvSpPr>
          <p:spPr>
            <a:xfrm>
              <a:off x="1651000" y="1325570"/>
              <a:ext cx="2508250" cy="22011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77A628B-B305-4EF7-9B08-8CAB0C883903}"/>
                </a:ext>
              </a:extLst>
            </p:cNvPr>
            <p:cNvSpPr/>
            <p:nvPr/>
          </p:nvSpPr>
          <p:spPr>
            <a:xfrm>
              <a:off x="1752600" y="1730730"/>
              <a:ext cx="2228850" cy="36933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Computer Vision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AB4DB8-B221-4096-ADEE-5CB1B8960720}"/>
                </a:ext>
              </a:extLst>
            </p:cNvPr>
            <p:cNvSpPr txBox="1"/>
            <p:nvPr/>
          </p:nvSpPr>
          <p:spPr>
            <a:xfrm>
              <a:off x="1651000" y="1334152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Application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74A4C9D-7067-40DA-A4DC-457AEE4F79A2}"/>
                </a:ext>
              </a:extLst>
            </p:cNvPr>
            <p:cNvSpPr/>
            <p:nvPr/>
          </p:nvSpPr>
          <p:spPr>
            <a:xfrm>
              <a:off x="1752600" y="2213468"/>
              <a:ext cx="2228850" cy="348488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Natural Language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86EB7E8-5325-42E1-8CE7-D571BF047631}"/>
                </a:ext>
              </a:extLst>
            </p:cNvPr>
            <p:cNvSpPr/>
            <p:nvPr/>
          </p:nvSpPr>
          <p:spPr>
            <a:xfrm>
              <a:off x="1752600" y="2678042"/>
              <a:ext cx="2228850" cy="348488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Games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BC63B4-F7D9-4094-B400-BCD919F8B49D}"/>
                </a:ext>
              </a:extLst>
            </p:cNvPr>
            <p:cNvSpPr txBox="1"/>
            <p:nvPr/>
          </p:nvSpPr>
          <p:spPr>
            <a:xfrm>
              <a:off x="2635250" y="2996692"/>
              <a:ext cx="5397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FFC000"/>
                  </a:solidFill>
                  <a:latin typeface="Arial" panose="020B0604020202020204" pitchFamily="34" charset="0"/>
                </a:rPr>
                <a:t>…</a:t>
              </a:r>
              <a:endParaRPr lang="en-US" dirty="0"/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A6EF23B-C3A6-4327-B756-933BEFD4022B}"/>
              </a:ext>
            </a:extLst>
          </p:cNvPr>
          <p:cNvSpPr/>
          <p:nvPr/>
        </p:nvSpPr>
        <p:spPr>
          <a:xfrm>
            <a:off x="4013199" y="2296100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671157-FCC8-48CD-B144-A988017B8618}"/>
              </a:ext>
            </a:extLst>
          </p:cNvPr>
          <p:cNvGrpSpPr/>
          <p:nvPr/>
        </p:nvGrpSpPr>
        <p:grpSpPr>
          <a:xfrm>
            <a:off x="8012355" y="2296100"/>
            <a:ext cx="731595" cy="290330"/>
            <a:chOff x="8260005" y="2296100"/>
            <a:chExt cx="731595" cy="290330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15A5B76-8825-4B37-85A3-7777BC22CB27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8EC89E16-DF37-4111-BD73-637FD7772984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图片 28" descr="Accuracy vs. Precision | California Surveying and Drafting Supply">
            <a:extLst>
              <a:ext uri="{FF2B5EF4-FFF2-40B4-BE49-F238E27FC236}">
                <a16:creationId xmlns:a16="http://schemas.microsoft.com/office/drawing/2014/main" id="{35DBE926-3F75-46E4-BC40-AFA13F8FD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" r="7273"/>
          <a:stretch>
            <a:fillRect/>
          </a:stretch>
        </p:blipFill>
        <p:spPr bwMode="auto">
          <a:xfrm>
            <a:off x="5255686" y="4177842"/>
            <a:ext cx="2018165" cy="1274476"/>
          </a:xfrm>
          <a:custGeom>
            <a:avLst/>
            <a:gdLst>
              <a:gd name="connsiteX0" fmla="*/ 0 w 2018165"/>
              <a:gd name="connsiteY0" fmla="*/ 0 h 1274476"/>
              <a:gd name="connsiteX1" fmla="*/ 2018165 w 2018165"/>
              <a:gd name="connsiteY1" fmla="*/ 0 h 1274476"/>
              <a:gd name="connsiteX2" fmla="*/ 2018165 w 2018165"/>
              <a:gd name="connsiteY2" fmla="*/ 1274476 h 1274476"/>
              <a:gd name="connsiteX3" fmla="*/ 0 w 2018165"/>
              <a:gd name="connsiteY3" fmla="*/ 1274476 h 127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8165" h="1274476">
                <a:moveTo>
                  <a:pt x="0" y="0"/>
                </a:moveTo>
                <a:lnTo>
                  <a:pt x="2018165" y="0"/>
                </a:lnTo>
                <a:lnTo>
                  <a:pt x="2018165" y="1274476"/>
                </a:lnTo>
                <a:lnTo>
                  <a:pt x="0" y="127447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矩形 9">
            <a:extLst>
              <a:ext uri="{FF2B5EF4-FFF2-40B4-BE49-F238E27FC236}">
                <a16:creationId xmlns:a16="http://schemas.microsoft.com/office/drawing/2014/main" id="{B51E44F7-A019-49BC-AEE1-C8C925F55811}"/>
              </a:ext>
            </a:extLst>
          </p:cNvPr>
          <p:cNvSpPr/>
          <p:nvPr/>
        </p:nvSpPr>
        <p:spPr>
          <a:xfrm>
            <a:off x="5172827" y="5557964"/>
            <a:ext cx="2363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</a:rPr>
              <a:t>High Accuracy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B0D414E-B86E-4F14-999E-A2C431DAE212}"/>
              </a:ext>
            </a:extLst>
          </p:cNvPr>
          <p:cNvGrpSpPr/>
          <p:nvPr/>
        </p:nvGrpSpPr>
        <p:grpSpPr>
          <a:xfrm>
            <a:off x="4610099" y="1324537"/>
            <a:ext cx="3373195" cy="2202182"/>
            <a:chOff x="4610099" y="1324537"/>
            <a:chExt cx="3373195" cy="2202182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80DA1AF-24DA-4FB4-B437-EFB1F80157C4}"/>
                </a:ext>
              </a:extLst>
            </p:cNvPr>
            <p:cNvGrpSpPr/>
            <p:nvPr/>
          </p:nvGrpSpPr>
          <p:grpSpPr>
            <a:xfrm>
              <a:off x="4610099" y="1324537"/>
              <a:ext cx="3373195" cy="2201149"/>
              <a:chOff x="4691305" y="1325569"/>
              <a:chExt cx="3373195" cy="2201149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CDE81C2-B976-49E0-AE0D-3A1903358E42}"/>
                  </a:ext>
                </a:extLst>
              </p:cNvPr>
              <p:cNvSpPr/>
              <p:nvPr/>
            </p:nvSpPr>
            <p:spPr>
              <a:xfrm>
                <a:off x="4718049" y="1325569"/>
                <a:ext cx="3346451" cy="2201149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0E021AF-4A50-44EE-9982-38051CE89B24}"/>
                  </a:ext>
                </a:extLst>
              </p:cNvPr>
              <p:cNvSpPr txBox="1"/>
              <p:nvPr/>
            </p:nvSpPr>
            <p:spPr>
              <a:xfrm>
                <a:off x="4691305" y="1350237"/>
                <a:ext cx="2159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ML/DL Algorithms</a:t>
                </a:r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85E3E863-E9C7-4F69-A8B9-3F28FC3C8156}"/>
                  </a:ext>
                </a:extLst>
              </p:cNvPr>
              <p:cNvSpPr/>
              <p:nvPr/>
            </p:nvSpPr>
            <p:spPr>
              <a:xfrm>
                <a:off x="7101803" y="1745820"/>
                <a:ext cx="882650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CNN</a:t>
                </a:r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B1F29F02-2E8C-490A-B8BD-0B88C42CEC26}"/>
                  </a:ext>
                </a:extLst>
              </p:cNvPr>
              <p:cNvSpPr/>
              <p:nvPr/>
            </p:nvSpPr>
            <p:spPr>
              <a:xfrm>
                <a:off x="5948698" y="2280356"/>
                <a:ext cx="882650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LSTM</a:t>
                </a:r>
              </a:p>
            </p:txBody>
          </p: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90F68540-547B-46F3-AA0A-16B36DEDF66E}"/>
                  </a:ext>
                </a:extLst>
              </p:cNvPr>
              <p:cNvSpPr/>
              <p:nvPr/>
            </p:nvSpPr>
            <p:spPr>
              <a:xfrm>
                <a:off x="4795594" y="2280356"/>
                <a:ext cx="882650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RNN</a:t>
                </a:r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5679F51A-49C5-4B9F-B90E-F07DC0B72639}"/>
                  </a:ext>
                </a:extLst>
              </p:cNvPr>
              <p:cNvSpPr/>
              <p:nvPr/>
            </p:nvSpPr>
            <p:spPr>
              <a:xfrm>
                <a:off x="7101803" y="2293238"/>
                <a:ext cx="882650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RL</a:t>
                </a:r>
              </a:p>
            </p:txBody>
          </p: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5C962336-0D52-4E14-933F-02F7DCCFE3AF}"/>
                  </a:ext>
                </a:extLst>
              </p:cNvPr>
              <p:cNvSpPr/>
              <p:nvPr/>
            </p:nvSpPr>
            <p:spPr>
              <a:xfrm>
                <a:off x="5948698" y="1742102"/>
                <a:ext cx="882650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MLP</a:t>
                </a:r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22BFDC8A-8B0F-41C5-8F8C-85B127D9FA5A}"/>
                  </a:ext>
                </a:extLst>
              </p:cNvPr>
              <p:cNvSpPr/>
              <p:nvPr/>
            </p:nvSpPr>
            <p:spPr>
              <a:xfrm>
                <a:off x="4780877" y="2799694"/>
                <a:ext cx="1654847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T</a:t>
                </a:r>
                <a:r>
                  <a:rPr lang="en-US" altLang="zh-CN" b="1" dirty="0"/>
                  <a:t>ransformer</a:t>
                </a:r>
                <a:endParaRPr lang="en-US" b="1" dirty="0"/>
              </a:p>
            </p:txBody>
          </p:sp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3EB4E89A-6611-4717-A7E8-08C2283C93F7}"/>
                  </a:ext>
                </a:extLst>
              </p:cNvPr>
              <p:cNvSpPr/>
              <p:nvPr/>
            </p:nvSpPr>
            <p:spPr>
              <a:xfrm>
                <a:off x="6595725" y="2791258"/>
                <a:ext cx="1388728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MLP-Mixer</a:t>
                </a:r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6570B3C2-72D9-4498-80E1-A5D36FD5D348}"/>
                  </a:ext>
                </a:extLst>
              </p:cNvPr>
              <p:cNvSpPr/>
              <p:nvPr/>
            </p:nvSpPr>
            <p:spPr>
              <a:xfrm>
                <a:off x="4780877" y="1742102"/>
                <a:ext cx="882650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AN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28A9FCF-BBF4-49BD-A59D-D21624366186}"/>
                </a:ext>
              </a:extLst>
            </p:cNvPr>
            <p:cNvSpPr txBox="1"/>
            <p:nvPr/>
          </p:nvSpPr>
          <p:spPr>
            <a:xfrm>
              <a:off x="6038942" y="3065054"/>
              <a:ext cx="5397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2060"/>
                  </a:solidFill>
                  <a:latin typeface="Arial" panose="020B0604020202020204" pitchFamily="34" charset="0"/>
                </a:rPr>
                <a:t>…</a:t>
              </a:r>
              <a:endParaRPr lang="en-US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296B021-2A93-43D5-A08C-3C7F490BB196}"/>
              </a:ext>
            </a:extLst>
          </p:cNvPr>
          <p:cNvGrpSpPr/>
          <p:nvPr/>
        </p:nvGrpSpPr>
        <p:grpSpPr>
          <a:xfrm>
            <a:off x="8772037" y="1325569"/>
            <a:ext cx="2677013" cy="2201149"/>
            <a:chOff x="8772037" y="1325569"/>
            <a:chExt cx="2677013" cy="2201149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3A8F7E7-1EBA-4299-AE93-E4121290ABD5}"/>
                </a:ext>
              </a:extLst>
            </p:cNvPr>
            <p:cNvSpPr/>
            <p:nvPr/>
          </p:nvSpPr>
          <p:spPr>
            <a:xfrm>
              <a:off x="8772037" y="1325569"/>
              <a:ext cx="2677013" cy="22011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666042-BCB6-493C-8C51-1BA93783CE44}"/>
                </a:ext>
              </a:extLst>
            </p:cNvPr>
            <p:cNvSpPr txBox="1"/>
            <p:nvPr/>
          </p:nvSpPr>
          <p:spPr>
            <a:xfrm>
              <a:off x="8772037" y="1340139"/>
              <a:ext cx="1582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Optimization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624E0538-6EE4-47EB-AC81-2595F83FF1D1}"/>
                </a:ext>
              </a:extLst>
            </p:cNvPr>
            <p:cNvSpPr/>
            <p:nvPr/>
          </p:nvSpPr>
          <p:spPr>
            <a:xfrm>
              <a:off x="8864605" y="2172806"/>
              <a:ext cx="2540000" cy="36933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Network Training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201E5932-D455-47BA-B2DC-AAB59D03730C}"/>
                </a:ext>
              </a:extLst>
            </p:cNvPr>
            <p:cNvSpPr/>
            <p:nvPr/>
          </p:nvSpPr>
          <p:spPr>
            <a:xfrm>
              <a:off x="8864605" y="1722767"/>
              <a:ext cx="2540000" cy="36933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Network Inference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119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What is This Course About?</a:t>
            </a:r>
            <a:br>
              <a:rPr lang="en-US" altLang="zh-CN" dirty="0"/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Hardware </a:t>
            </a:r>
            <a:r>
              <a:rPr lang="en-US" altLang="zh-CN" sz="2800" dirty="0">
                <a:solidFill>
                  <a:srgbClr val="00909E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s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ide: from cloud to edge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28</a:t>
            </a:fld>
            <a:r>
              <a:rPr lang="en-US"/>
              <a:t>  |  George Mason University</a:t>
            </a:r>
            <a:endParaRPr lang="en-US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EA5D7620-0D84-4B21-8647-4BA42FBF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36" y="3106324"/>
            <a:ext cx="1909776" cy="933457"/>
          </a:xfrm>
          <a:prstGeom prst="rect">
            <a:avLst/>
          </a:prstGeom>
        </p:spPr>
      </p:pic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A6510F53-9AB5-4130-9CB2-6C41956B8BB5}"/>
              </a:ext>
            </a:extLst>
          </p:cNvPr>
          <p:cNvSpPr/>
          <p:nvPr/>
        </p:nvSpPr>
        <p:spPr>
          <a:xfrm rot="19186401">
            <a:off x="3922268" y="2694066"/>
            <a:ext cx="1282889" cy="341711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4" name="Picture 103" descr="A picture containing text, monitor, electronics, light&#10;&#10;Description automatically generated">
            <a:extLst>
              <a:ext uri="{FF2B5EF4-FFF2-40B4-BE49-F238E27FC236}">
                <a16:creationId xmlns:a16="http://schemas.microsoft.com/office/drawing/2014/main" id="{A81246E2-4E30-4232-8FDD-1B1B50C5E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064" y="1339787"/>
            <a:ext cx="1939657" cy="1129340"/>
          </a:xfrm>
          <a:prstGeom prst="rect">
            <a:avLst/>
          </a:prstGeom>
        </p:spPr>
      </p:pic>
      <p:pic>
        <p:nvPicPr>
          <p:cNvPr id="105" name="Picture 10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592A548-59A2-431D-B26D-B36E0CCC5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167" y="1377558"/>
            <a:ext cx="1166268" cy="986651"/>
          </a:xfrm>
          <a:prstGeom prst="rect">
            <a:avLst/>
          </a:prstGeom>
        </p:spPr>
      </p:pic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893B0023-74BB-4893-B3E2-B0C1ADB54702}"/>
              </a:ext>
            </a:extLst>
          </p:cNvPr>
          <p:cNvSpPr/>
          <p:nvPr/>
        </p:nvSpPr>
        <p:spPr>
          <a:xfrm>
            <a:off x="8260383" y="1733601"/>
            <a:ext cx="1282889" cy="341711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7" name="Picture 18" descr="ZCU102 Evaluation Board User Guide">
            <a:extLst>
              <a:ext uri="{FF2B5EF4-FFF2-40B4-BE49-F238E27FC236}">
                <a16:creationId xmlns:a16="http://schemas.microsoft.com/office/drawing/2014/main" id="{C420AAD7-8899-4A1C-99EE-1E2B1EF74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064" y="4261455"/>
            <a:ext cx="1104854" cy="117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" descr="TUL PYNQ-Z2: An Arduino and Raspberry Pi compatible Xilinx Zynq ...">
            <a:extLst>
              <a:ext uri="{FF2B5EF4-FFF2-40B4-BE49-F238E27FC236}">
                <a16:creationId xmlns:a16="http://schemas.microsoft.com/office/drawing/2014/main" id="{89C1278A-06E8-4304-9B56-1EC511406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918" y="4366000"/>
            <a:ext cx="1291993" cy="9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FCE44A91-808A-43D6-8858-C3E108A8B272}"/>
              </a:ext>
            </a:extLst>
          </p:cNvPr>
          <p:cNvSpPr/>
          <p:nvPr/>
        </p:nvSpPr>
        <p:spPr>
          <a:xfrm rot="1800000">
            <a:off x="3963123" y="4195144"/>
            <a:ext cx="1282889" cy="341711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AF55C185-47BC-47FB-B756-9E833924D2DA}"/>
              </a:ext>
            </a:extLst>
          </p:cNvPr>
          <p:cNvSpPr/>
          <p:nvPr/>
        </p:nvSpPr>
        <p:spPr>
          <a:xfrm>
            <a:off x="8260383" y="4675968"/>
            <a:ext cx="1282889" cy="341711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1" name="Picture 2">
            <a:extLst>
              <a:ext uri="{FF2B5EF4-FFF2-40B4-BE49-F238E27FC236}">
                <a16:creationId xmlns:a16="http://schemas.microsoft.com/office/drawing/2014/main" id="{009435FB-3C13-4B2D-B8B5-53795090C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935" y="4425431"/>
            <a:ext cx="930250" cy="90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19CB7092-3801-4FE4-A7FA-17046E6E2477}"/>
              </a:ext>
            </a:extLst>
          </p:cNvPr>
          <p:cNvSpPr txBox="1"/>
          <p:nvPr/>
        </p:nvSpPr>
        <p:spPr>
          <a:xfrm>
            <a:off x="5774353" y="2595710"/>
            <a:ext cx="2092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sz="2400" b="1" dirty="0">
                <a:solidFill>
                  <a:srgbClr val="4472C4"/>
                </a:solidFill>
                <a:latin typeface="Calibri" panose="020F0502020204030204"/>
              </a:rPr>
              <a:t>Mobile Device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8B59BA-4459-40CA-9545-C201F6B5C2EF}"/>
              </a:ext>
            </a:extLst>
          </p:cNvPr>
          <p:cNvSpPr txBox="1"/>
          <p:nvPr/>
        </p:nvSpPr>
        <p:spPr>
          <a:xfrm>
            <a:off x="9221576" y="2598528"/>
            <a:ext cx="2203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sz="2400" b="1" dirty="0">
                <a:solidFill>
                  <a:srgbClr val="4472C4"/>
                </a:solidFill>
                <a:latin typeface="Calibri" panose="020F0502020204030204"/>
              </a:rPr>
              <a:t>Microcontroller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261080B-D95C-4EE2-9562-EE86BB81160B}"/>
              </a:ext>
            </a:extLst>
          </p:cNvPr>
          <p:cNvSpPr txBox="1"/>
          <p:nvPr/>
        </p:nvSpPr>
        <p:spPr>
          <a:xfrm>
            <a:off x="8951547" y="5348998"/>
            <a:ext cx="2891026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sz="2800" b="1" dirty="0">
                <a:solidFill>
                  <a:srgbClr val="C00000"/>
                </a:solidFill>
                <a:latin typeface="Calibri" panose="020F0502020204030204"/>
              </a:rPr>
              <a:t>ASIC</a:t>
            </a:r>
          </a:p>
          <a:p>
            <a:pPr algn="ctr" defTabSz="457200">
              <a:lnSpc>
                <a:spcPts val="24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Application Specifical Integrate Circuit</a:t>
            </a:r>
            <a:endParaRPr lang="en-US" sz="2400" b="1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91C2944-9273-4F85-80B6-0670EA9492C1}"/>
              </a:ext>
            </a:extLst>
          </p:cNvPr>
          <p:cNvSpPr txBox="1"/>
          <p:nvPr/>
        </p:nvSpPr>
        <p:spPr>
          <a:xfrm>
            <a:off x="4604568" y="3058776"/>
            <a:ext cx="7054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sz="2400" b="1" dirty="0">
                <a:solidFill>
                  <a:srgbClr val="4472C4"/>
                </a:solidFill>
                <a:latin typeface="Calibri" panose="020F0502020204030204"/>
              </a:rPr>
              <a:t>General Purpose Computing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9BE38F4-2DEC-48C7-82DD-D4007D9041EE}"/>
              </a:ext>
            </a:extLst>
          </p:cNvPr>
          <p:cNvSpPr txBox="1"/>
          <p:nvPr/>
        </p:nvSpPr>
        <p:spPr>
          <a:xfrm>
            <a:off x="4604568" y="3682277"/>
            <a:ext cx="71298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sz="2400" b="1" dirty="0">
                <a:solidFill>
                  <a:srgbClr val="C00000"/>
                </a:solidFill>
                <a:latin typeface="Calibri" panose="020F0502020204030204"/>
              </a:rPr>
              <a:t>C</a:t>
            </a:r>
            <a:r>
              <a:rPr lang="en-US" altLang="zh-CN" sz="2400" b="1" dirty="0">
                <a:solidFill>
                  <a:srgbClr val="C00000"/>
                </a:solidFill>
                <a:latin typeface="Calibri" panose="020F0502020204030204"/>
                <a:ea typeface="等线" panose="02010600030101010101" pitchFamily="2" charset="-122"/>
              </a:rPr>
              <a:t>ustomized 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/>
              </a:rPr>
              <a:t>Computing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8798C3C-73B7-4325-8DB3-640C4DCD3299}"/>
              </a:ext>
            </a:extLst>
          </p:cNvPr>
          <p:cNvCxnSpPr>
            <a:cxnSpLocks/>
          </p:cNvCxnSpPr>
          <p:nvPr/>
        </p:nvCxnSpPr>
        <p:spPr>
          <a:xfrm>
            <a:off x="3819934" y="3617194"/>
            <a:ext cx="7914509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2A59229-9B0B-42D5-9D3B-9C1448A30D9E}"/>
              </a:ext>
            </a:extLst>
          </p:cNvPr>
          <p:cNvSpPr txBox="1"/>
          <p:nvPr/>
        </p:nvSpPr>
        <p:spPr>
          <a:xfrm>
            <a:off x="5515405" y="5337550"/>
            <a:ext cx="2891026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sz="2800" b="1" dirty="0">
                <a:solidFill>
                  <a:srgbClr val="C00000"/>
                </a:solidFill>
                <a:latin typeface="Calibri" panose="020F0502020204030204"/>
              </a:rPr>
              <a:t>FPGA</a:t>
            </a:r>
          </a:p>
          <a:p>
            <a:pPr algn="ctr" defTabSz="457200">
              <a:lnSpc>
                <a:spcPts val="24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Field-Programmable Gate Array</a:t>
            </a:r>
            <a:endParaRPr lang="en-US" sz="2400" b="1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DB9EF91-03DB-4CB0-ACC3-87A75F194C89}"/>
              </a:ext>
            </a:extLst>
          </p:cNvPr>
          <p:cNvSpPr txBox="1"/>
          <p:nvPr/>
        </p:nvSpPr>
        <p:spPr>
          <a:xfrm>
            <a:off x="-94151" y="3157553"/>
            <a:ext cx="1556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sz="2400" b="1" dirty="0">
                <a:solidFill>
                  <a:schemeClr val="bg1"/>
                </a:solidFill>
                <a:latin typeface="Calibri" panose="020F0502020204030204"/>
              </a:rPr>
              <a:t>Cloud GPU/CPU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4A22C61-FA71-48C1-A87D-6B8A3C19FB10}"/>
              </a:ext>
            </a:extLst>
          </p:cNvPr>
          <p:cNvSpPr/>
          <p:nvPr/>
        </p:nvSpPr>
        <p:spPr>
          <a:xfrm>
            <a:off x="637055" y="1563523"/>
            <a:ext cx="4608448" cy="6286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ECE 350: Embedded Systems and Hardware Interfaces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9CB8B32-7945-4E78-802E-685180026DE2}"/>
              </a:ext>
            </a:extLst>
          </p:cNvPr>
          <p:cNvSpPr/>
          <p:nvPr/>
        </p:nvSpPr>
        <p:spPr>
          <a:xfrm>
            <a:off x="637055" y="5216058"/>
            <a:ext cx="4608448" cy="6286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ECE 231: Digital System Design</a:t>
            </a:r>
          </a:p>
        </p:txBody>
      </p:sp>
    </p:spTree>
    <p:extLst>
      <p:ext uri="{BB962C8B-B14F-4D97-AF65-F5344CB8AC3E}">
        <p14:creationId xmlns:p14="http://schemas.microsoft.com/office/powerpoint/2010/main" val="37103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15" grpId="0"/>
      <p:bldP spid="117" grpId="0"/>
      <p:bldP spid="1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80BAE4-0941-4E34-AFCA-FB8090C66AB3}"/>
              </a:ext>
            </a:extLst>
          </p:cNvPr>
          <p:cNvGrpSpPr/>
          <p:nvPr/>
        </p:nvGrpSpPr>
        <p:grpSpPr>
          <a:xfrm>
            <a:off x="8772037" y="1325569"/>
            <a:ext cx="2677013" cy="2201149"/>
            <a:chOff x="8772037" y="1325569"/>
            <a:chExt cx="2677013" cy="2201149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F1FA223-C90E-4F60-AF33-6683EC0870CB}"/>
                </a:ext>
              </a:extLst>
            </p:cNvPr>
            <p:cNvSpPr/>
            <p:nvPr/>
          </p:nvSpPr>
          <p:spPr>
            <a:xfrm>
              <a:off x="8772037" y="1325569"/>
              <a:ext cx="2677013" cy="22011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3D5707E-1EA4-4DAA-BC59-7C4154D0D234}"/>
                </a:ext>
              </a:extLst>
            </p:cNvPr>
            <p:cNvSpPr txBox="1"/>
            <p:nvPr/>
          </p:nvSpPr>
          <p:spPr>
            <a:xfrm>
              <a:off x="8772037" y="1340139"/>
              <a:ext cx="1582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Optimization</a:t>
              </a:r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7CC14C14-466E-406A-9FE1-2BFF4F5D10E4}"/>
                </a:ext>
              </a:extLst>
            </p:cNvPr>
            <p:cNvSpPr/>
            <p:nvPr/>
          </p:nvSpPr>
          <p:spPr>
            <a:xfrm>
              <a:off x="8864605" y="2172806"/>
              <a:ext cx="2540000" cy="36933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Network Training</a:t>
              </a:r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B24E2B25-C8EB-4ED2-B2EE-579AB600FAA1}"/>
                </a:ext>
              </a:extLst>
            </p:cNvPr>
            <p:cNvSpPr/>
            <p:nvPr/>
          </p:nvSpPr>
          <p:spPr>
            <a:xfrm>
              <a:off x="8864605" y="1722767"/>
              <a:ext cx="2540000" cy="36933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Network Inference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This Course About? </a:t>
            </a:r>
            <a:br>
              <a:rPr lang="en-US" altLang="zh-CN" dirty="0"/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Overview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29</a:t>
            </a:fld>
            <a:r>
              <a:rPr lang="en-US"/>
              <a:t>  |  George Mason University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FB3E42-C722-420B-B175-B9875E8E8271}"/>
              </a:ext>
            </a:extLst>
          </p:cNvPr>
          <p:cNvCxnSpPr>
            <a:cxnSpLocks/>
          </p:cNvCxnSpPr>
          <p:nvPr/>
        </p:nvCxnSpPr>
        <p:spPr>
          <a:xfrm>
            <a:off x="0" y="3618331"/>
            <a:ext cx="1213403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BF7FC5C-FADF-4E03-AEAB-4CC75416FF3A}"/>
              </a:ext>
            </a:extLst>
          </p:cNvPr>
          <p:cNvSpPr txBox="1"/>
          <p:nvPr/>
        </p:nvSpPr>
        <p:spPr>
          <a:xfrm>
            <a:off x="75784" y="480847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C623DC-7B9F-4516-85F9-A6B69A36AB27}"/>
              </a:ext>
            </a:extLst>
          </p:cNvPr>
          <p:cNvSpPr txBox="1"/>
          <p:nvPr/>
        </p:nvSpPr>
        <p:spPr>
          <a:xfrm>
            <a:off x="75784" y="21114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Software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5DE8C0-AA5E-4145-8FCA-3682A1495E77}"/>
              </a:ext>
            </a:extLst>
          </p:cNvPr>
          <p:cNvGrpSpPr/>
          <p:nvPr/>
        </p:nvGrpSpPr>
        <p:grpSpPr>
          <a:xfrm>
            <a:off x="1466850" y="1325570"/>
            <a:ext cx="2508250" cy="2201149"/>
            <a:chOff x="1651000" y="1325570"/>
            <a:chExt cx="2508250" cy="220114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61107BB-78D8-4849-AB1F-F3861DD75C29}"/>
                </a:ext>
              </a:extLst>
            </p:cNvPr>
            <p:cNvSpPr/>
            <p:nvPr/>
          </p:nvSpPr>
          <p:spPr>
            <a:xfrm>
              <a:off x="1651000" y="1325570"/>
              <a:ext cx="2508250" cy="22011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DB01D104-7D14-46B7-9FED-3BEA85B7E75F}"/>
                </a:ext>
              </a:extLst>
            </p:cNvPr>
            <p:cNvSpPr/>
            <p:nvPr/>
          </p:nvSpPr>
          <p:spPr>
            <a:xfrm>
              <a:off x="1752600" y="1730730"/>
              <a:ext cx="2228850" cy="36933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Computer Vision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99E287-A4CB-4FFB-8218-BA9FC76A3816}"/>
                </a:ext>
              </a:extLst>
            </p:cNvPr>
            <p:cNvSpPr txBox="1"/>
            <p:nvPr/>
          </p:nvSpPr>
          <p:spPr>
            <a:xfrm>
              <a:off x="1651000" y="1334152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Application</a:t>
              </a: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03433DC0-995C-4906-98ED-1DCEE7BF2872}"/>
                </a:ext>
              </a:extLst>
            </p:cNvPr>
            <p:cNvSpPr/>
            <p:nvPr/>
          </p:nvSpPr>
          <p:spPr>
            <a:xfrm>
              <a:off x="1752600" y="2213468"/>
              <a:ext cx="2228850" cy="348488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Natural Language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B040670F-E164-4423-8E9C-702CC65FB9F8}"/>
                </a:ext>
              </a:extLst>
            </p:cNvPr>
            <p:cNvSpPr/>
            <p:nvPr/>
          </p:nvSpPr>
          <p:spPr>
            <a:xfrm>
              <a:off x="1752600" y="2678042"/>
              <a:ext cx="2228850" cy="348488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Games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3146142-7A37-4B77-8F07-EA28A5A049D0}"/>
                </a:ext>
              </a:extLst>
            </p:cNvPr>
            <p:cNvSpPr txBox="1"/>
            <p:nvPr/>
          </p:nvSpPr>
          <p:spPr>
            <a:xfrm>
              <a:off x="2635250" y="2996692"/>
              <a:ext cx="5397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FFC000"/>
                  </a:solidFill>
                  <a:latin typeface="Arial" panose="020B0604020202020204" pitchFamily="34" charset="0"/>
                </a:rPr>
                <a:t>…</a:t>
              </a:r>
              <a:endParaRPr lang="en-US" dirty="0"/>
            </a:p>
          </p:txBody>
        </p:sp>
      </p:grp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5D6CE323-9639-4F43-A35B-FE47CAE15B42}"/>
              </a:ext>
            </a:extLst>
          </p:cNvPr>
          <p:cNvSpPr/>
          <p:nvPr/>
        </p:nvSpPr>
        <p:spPr>
          <a:xfrm>
            <a:off x="4013199" y="2296100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06B99E3-57FF-4033-8283-F1943C10C334}"/>
              </a:ext>
            </a:extLst>
          </p:cNvPr>
          <p:cNvGrpSpPr/>
          <p:nvPr/>
        </p:nvGrpSpPr>
        <p:grpSpPr>
          <a:xfrm>
            <a:off x="8012355" y="2296100"/>
            <a:ext cx="731595" cy="290330"/>
            <a:chOff x="8260005" y="2296100"/>
            <a:chExt cx="731595" cy="290330"/>
          </a:xfrm>
        </p:grpSpPr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78756F46-3077-4AEA-A41C-EE2F81D5AD41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1EF5937A-2C55-4359-A369-A1B2E3922323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Arrow: Bent-Up 2">
            <a:extLst>
              <a:ext uri="{FF2B5EF4-FFF2-40B4-BE49-F238E27FC236}">
                <a16:creationId xmlns:a16="http://schemas.microsoft.com/office/drawing/2014/main" id="{CA43F930-FCBB-45FB-B73C-5EFAF592630F}"/>
              </a:ext>
            </a:extLst>
          </p:cNvPr>
          <p:cNvSpPr/>
          <p:nvPr/>
        </p:nvSpPr>
        <p:spPr>
          <a:xfrm rot="5400000" flipV="1">
            <a:off x="7305463" y="1156115"/>
            <a:ext cx="610792" cy="5352005"/>
          </a:xfrm>
          <a:prstGeom prst="bentUpArrow">
            <a:avLst/>
          </a:prstGeom>
          <a:solidFill>
            <a:srgbClr val="AB1D36"/>
          </a:solidFill>
          <a:ln>
            <a:solidFill>
              <a:srgbClr val="AB1D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748BD49-5834-48CE-8DD6-90886A411ABD}"/>
              </a:ext>
            </a:extLst>
          </p:cNvPr>
          <p:cNvSpPr/>
          <p:nvPr/>
        </p:nvSpPr>
        <p:spPr>
          <a:xfrm>
            <a:off x="6672328" y="4230165"/>
            <a:ext cx="4608448" cy="628650"/>
          </a:xfrm>
          <a:prstGeom prst="rect">
            <a:avLst/>
          </a:prstGeom>
          <a:ln>
            <a:solidFill>
              <a:srgbClr val="AB1D3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ECE 699: Hardware Accelerators for Machine Learning</a:t>
            </a:r>
          </a:p>
        </p:txBody>
      </p:sp>
      <p:pic>
        <p:nvPicPr>
          <p:cNvPr id="89" name="图片 31" descr="Red clock icon on white background clock sign Vector Image">
            <a:extLst>
              <a:ext uri="{FF2B5EF4-FFF2-40B4-BE49-F238E27FC236}">
                <a16:creationId xmlns:a16="http://schemas.microsoft.com/office/drawing/2014/main" id="{EF97839C-B67F-4735-A4DE-F0224E2B3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" r="2031" b="11168"/>
          <a:stretch>
            <a:fillRect/>
          </a:stretch>
        </p:blipFill>
        <p:spPr bwMode="auto">
          <a:xfrm>
            <a:off x="8743950" y="5038622"/>
            <a:ext cx="1394524" cy="1394524"/>
          </a:xfrm>
          <a:custGeom>
            <a:avLst/>
            <a:gdLst>
              <a:gd name="connsiteX0" fmla="*/ 0 w 1822836"/>
              <a:gd name="connsiteY0" fmla="*/ 0 h 1822836"/>
              <a:gd name="connsiteX1" fmla="*/ 1822836 w 1822836"/>
              <a:gd name="connsiteY1" fmla="*/ 0 h 1822836"/>
              <a:gd name="connsiteX2" fmla="*/ 1822836 w 1822836"/>
              <a:gd name="connsiteY2" fmla="*/ 1822836 h 1822836"/>
              <a:gd name="connsiteX3" fmla="*/ 0 w 1822836"/>
              <a:gd name="connsiteY3" fmla="*/ 1822836 h 1822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2836" h="1822836">
                <a:moveTo>
                  <a:pt x="0" y="0"/>
                </a:moveTo>
                <a:lnTo>
                  <a:pt x="1822836" y="0"/>
                </a:lnTo>
                <a:lnTo>
                  <a:pt x="1822836" y="1822836"/>
                </a:lnTo>
                <a:lnTo>
                  <a:pt x="0" y="18228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图片 33" descr="Using iPhone Low Power Mode for More Battery Life">
            <a:extLst>
              <a:ext uri="{FF2B5EF4-FFF2-40B4-BE49-F238E27FC236}">
                <a16:creationId xmlns:a16="http://schemas.microsoft.com/office/drawing/2014/main" id="{6EAA8E84-5421-4D7F-8CED-121C0420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1"/>
          <a:stretch>
            <a:fillRect/>
          </a:stretch>
        </p:blipFill>
        <p:spPr bwMode="auto">
          <a:xfrm>
            <a:off x="7483717" y="5145324"/>
            <a:ext cx="847804" cy="1308182"/>
          </a:xfrm>
          <a:custGeom>
            <a:avLst/>
            <a:gdLst>
              <a:gd name="connsiteX0" fmla="*/ 0 w 1102965"/>
              <a:gd name="connsiteY0" fmla="*/ 0 h 1701902"/>
              <a:gd name="connsiteX1" fmla="*/ 1102965 w 1102965"/>
              <a:gd name="connsiteY1" fmla="*/ 0 h 1701902"/>
              <a:gd name="connsiteX2" fmla="*/ 1102965 w 1102965"/>
              <a:gd name="connsiteY2" fmla="*/ 1701902 h 1701902"/>
              <a:gd name="connsiteX3" fmla="*/ 0 w 1102965"/>
              <a:gd name="connsiteY3" fmla="*/ 1701902 h 170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2965" h="1701902">
                <a:moveTo>
                  <a:pt x="0" y="0"/>
                </a:moveTo>
                <a:lnTo>
                  <a:pt x="1102965" y="0"/>
                </a:lnTo>
                <a:lnTo>
                  <a:pt x="1102965" y="1701902"/>
                </a:lnTo>
                <a:lnTo>
                  <a:pt x="0" y="170190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矩形 35">
            <a:extLst>
              <a:ext uri="{FF2B5EF4-FFF2-40B4-BE49-F238E27FC236}">
                <a16:creationId xmlns:a16="http://schemas.microsoft.com/office/drawing/2014/main" id="{26E9B558-3DF3-4D3D-B40F-8891132A47FE}"/>
              </a:ext>
            </a:extLst>
          </p:cNvPr>
          <p:cNvSpPr/>
          <p:nvPr/>
        </p:nvSpPr>
        <p:spPr>
          <a:xfrm>
            <a:off x="10069043" y="5527605"/>
            <a:ext cx="2064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Low-Latency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92" name="矩形 36">
            <a:extLst>
              <a:ext uri="{FF2B5EF4-FFF2-40B4-BE49-F238E27FC236}">
                <a16:creationId xmlns:a16="http://schemas.microsoft.com/office/drawing/2014/main" id="{077EFEAA-7936-4597-B9B8-E012FFEF20A3}"/>
              </a:ext>
            </a:extLst>
          </p:cNvPr>
          <p:cNvSpPr/>
          <p:nvPr/>
        </p:nvSpPr>
        <p:spPr>
          <a:xfrm>
            <a:off x="5799804" y="5522866"/>
            <a:ext cx="1617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Low-Power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E95F560-AAFE-4574-9D25-BF0D41219273}"/>
              </a:ext>
            </a:extLst>
          </p:cNvPr>
          <p:cNvGrpSpPr/>
          <p:nvPr/>
        </p:nvGrpSpPr>
        <p:grpSpPr>
          <a:xfrm>
            <a:off x="4610099" y="1324537"/>
            <a:ext cx="3373195" cy="2202182"/>
            <a:chOff x="4610099" y="1324537"/>
            <a:chExt cx="3373195" cy="2202182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AD00B6CF-2B60-4D23-9A51-4D01A6E1AB81}"/>
                </a:ext>
              </a:extLst>
            </p:cNvPr>
            <p:cNvGrpSpPr/>
            <p:nvPr/>
          </p:nvGrpSpPr>
          <p:grpSpPr>
            <a:xfrm>
              <a:off x="4610099" y="1324537"/>
              <a:ext cx="3373195" cy="2201149"/>
              <a:chOff x="4691305" y="1325569"/>
              <a:chExt cx="3373195" cy="220114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6A2B9199-8FF4-4661-975C-F491965C88C7}"/>
                  </a:ext>
                </a:extLst>
              </p:cNvPr>
              <p:cNvSpPr/>
              <p:nvPr/>
            </p:nvSpPr>
            <p:spPr>
              <a:xfrm>
                <a:off x="4718049" y="1325569"/>
                <a:ext cx="3346451" cy="2201149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990C4DC-F114-4A86-AE3F-4F4DA89F749B}"/>
                  </a:ext>
                </a:extLst>
              </p:cNvPr>
              <p:cNvSpPr txBox="1"/>
              <p:nvPr/>
            </p:nvSpPr>
            <p:spPr>
              <a:xfrm>
                <a:off x="4691305" y="1350237"/>
                <a:ext cx="2159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ML/DL Algorithms</a:t>
                </a:r>
              </a:p>
            </p:txBody>
          </p:sp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0DF6308E-C9D5-4A69-AE7A-FAD3A5648711}"/>
                  </a:ext>
                </a:extLst>
              </p:cNvPr>
              <p:cNvSpPr/>
              <p:nvPr/>
            </p:nvSpPr>
            <p:spPr>
              <a:xfrm>
                <a:off x="7101803" y="1745820"/>
                <a:ext cx="882650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CNN</a:t>
                </a:r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0BA9A5BC-A963-47AB-B2B4-BA1A69BC9E7F}"/>
                  </a:ext>
                </a:extLst>
              </p:cNvPr>
              <p:cNvSpPr/>
              <p:nvPr/>
            </p:nvSpPr>
            <p:spPr>
              <a:xfrm>
                <a:off x="5948698" y="2280356"/>
                <a:ext cx="882650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LSTM</a:t>
                </a:r>
              </a:p>
            </p:txBody>
          </p:sp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E933DD16-1CD1-40DE-9222-D4651E22A7AD}"/>
                  </a:ext>
                </a:extLst>
              </p:cNvPr>
              <p:cNvSpPr/>
              <p:nvPr/>
            </p:nvSpPr>
            <p:spPr>
              <a:xfrm>
                <a:off x="4795594" y="2280356"/>
                <a:ext cx="882650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RNN</a:t>
                </a:r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262BBCD5-9DA9-43A2-8FB0-33FDAC4E5C60}"/>
                  </a:ext>
                </a:extLst>
              </p:cNvPr>
              <p:cNvSpPr/>
              <p:nvPr/>
            </p:nvSpPr>
            <p:spPr>
              <a:xfrm>
                <a:off x="7101803" y="2293238"/>
                <a:ext cx="882650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RL</a:t>
                </a:r>
              </a:p>
            </p:txBody>
          </p:sp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0E6C881C-ACD4-451F-A673-2EA2F27B32E6}"/>
                  </a:ext>
                </a:extLst>
              </p:cNvPr>
              <p:cNvSpPr/>
              <p:nvPr/>
            </p:nvSpPr>
            <p:spPr>
              <a:xfrm>
                <a:off x="5948698" y="1742102"/>
                <a:ext cx="882650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MLP</a:t>
                </a:r>
              </a:p>
            </p:txBody>
          </p:sp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3931ECC2-30D6-47FB-B445-A543E51456F6}"/>
                  </a:ext>
                </a:extLst>
              </p:cNvPr>
              <p:cNvSpPr/>
              <p:nvPr/>
            </p:nvSpPr>
            <p:spPr>
              <a:xfrm>
                <a:off x="4780877" y="2799694"/>
                <a:ext cx="1654847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T</a:t>
                </a:r>
                <a:r>
                  <a:rPr lang="en-US" altLang="zh-CN" b="1" dirty="0"/>
                  <a:t>ransformer</a:t>
                </a:r>
                <a:endParaRPr lang="en-US" b="1" dirty="0"/>
              </a:p>
            </p:txBody>
          </p:sp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D504368E-FF7A-4890-9C39-E709C8A44BBE}"/>
                  </a:ext>
                </a:extLst>
              </p:cNvPr>
              <p:cNvSpPr/>
              <p:nvPr/>
            </p:nvSpPr>
            <p:spPr>
              <a:xfrm>
                <a:off x="6595725" y="2791258"/>
                <a:ext cx="1388728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MLP-Mixer</a:t>
                </a:r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FE931285-512E-4A37-B807-2768F7D01DB2}"/>
                  </a:ext>
                </a:extLst>
              </p:cNvPr>
              <p:cNvSpPr/>
              <p:nvPr/>
            </p:nvSpPr>
            <p:spPr>
              <a:xfrm>
                <a:off x="4780877" y="1742102"/>
                <a:ext cx="882650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AN</a:t>
                </a: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9377829-DA94-4152-8172-B49E07E75C6B}"/>
                </a:ext>
              </a:extLst>
            </p:cNvPr>
            <p:cNvSpPr txBox="1"/>
            <p:nvPr/>
          </p:nvSpPr>
          <p:spPr>
            <a:xfrm>
              <a:off x="6038942" y="3065054"/>
              <a:ext cx="5397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2060"/>
                  </a:solidFill>
                  <a:latin typeface="Arial" panose="020B0604020202020204" pitchFamily="34" charset="0"/>
                </a:rPr>
                <a:t>…</a:t>
              </a:r>
              <a:endParaRPr lang="en-US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FFC3E70-418E-4C07-9C6D-97053B37DC91}"/>
              </a:ext>
            </a:extLst>
          </p:cNvPr>
          <p:cNvGrpSpPr/>
          <p:nvPr/>
        </p:nvGrpSpPr>
        <p:grpSpPr>
          <a:xfrm>
            <a:off x="8858251" y="2620866"/>
            <a:ext cx="2546354" cy="822258"/>
            <a:chOff x="8858251" y="2620866"/>
            <a:chExt cx="2546354" cy="822258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73CD5800-3F2A-4727-9FDF-3548FCB7C245}"/>
                </a:ext>
              </a:extLst>
            </p:cNvPr>
            <p:cNvSpPr/>
            <p:nvPr/>
          </p:nvSpPr>
          <p:spPr>
            <a:xfrm>
              <a:off x="8858251" y="3073792"/>
              <a:ext cx="2540000" cy="36933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Network D</a:t>
              </a:r>
              <a:r>
                <a:rPr lang="en-US" altLang="zh-CN" b="1" dirty="0"/>
                <a:t>esign</a:t>
              </a:r>
              <a:endParaRPr lang="en-US" b="1" dirty="0"/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543BDE9B-E5A0-4AE9-A526-08106331AABC}"/>
                </a:ext>
              </a:extLst>
            </p:cNvPr>
            <p:cNvSpPr/>
            <p:nvPr/>
          </p:nvSpPr>
          <p:spPr>
            <a:xfrm>
              <a:off x="8864605" y="2620866"/>
              <a:ext cx="2540000" cy="36933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Model Compression</a:t>
              </a:r>
            </a:p>
          </p:txBody>
        </p:sp>
      </p:grpSp>
      <p:pic>
        <p:nvPicPr>
          <p:cNvPr id="55" name="Picture 10" descr="TUL PYNQ-Z2: An Arduino and Raspberry Pi compatible Xilinx Zynq ...">
            <a:extLst>
              <a:ext uri="{FF2B5EF4-FFF2-40B4-BE49-F238E27FC236}">
                <a16:creationId xmlns:a16="http://schemas.microsoft.com/office/drawing/2014/main" id="{2DD22590-40C5-466C-9E5D-83A369884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97" y="5456035"/>
            <a:ext cx="1291993" cy="9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 descr="A picture containing text, monitor, electronics, light&#10;&#10;Description automatically generated">
            <a:extLst>
              <a:ext uri="{FF2B5EF4-FFF2-40B4-BE49-F238E27FC236}">
                <a16:creationId xmlns:a16="http://schemas.microsoft.com/office/drawing/2014/main" id="{918B3B15-0098-4621-805B-710A65BB0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030" y="4163096"/>
            <a:ext cx="1939657" cy="1129340"/>
          </a:xfrm>
          <a:prstGeom prst="rect">
            <a:avLst/>
          </a:prstGeom>
        </p:spPr>
      </p:pic>
      <p:pic>
        <p:nvPicPr>
          <p:cNvPr id="57" name="Picture 5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38CA59BE-B60A-49AF-BB07-AD932F987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470" y="4230755"/>
            <a:ext cx="1166268" cy="986651"/>
          </a:xfrm>
          <a:prstGeom prst="rect">
            <a:avLst/>
          </a:prstGeom>
        </p:spPr>
      </p:pic>
      <p:pic>
        <p:nvPicPr>
          <p:cNvPr id="58" name="Picture 18" descr="ZCU102 Evaluation Board User Guide">
            <a:extLst>
              <a:ext uri="{FF2B5EF4-FFF2-40B4-BE49-F238E27FC236}">
                <a16:creationId xmlns:a16="http://schemas.microsoft.com/office/drawing/2014/main" id="{0C2E4C3C-FE7E-447A-BE47-470EEA8CF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26" y="5173068"/>
            <a:ext cx="1104854" cy="117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>
            <a:extLst>
              <a:ext uri="{FF2B5EF4-FFF2-40B4-BE49-F238E27FC236}">
                <a16:creationId xmlns:a16="http://schemas.microsoft.com/office/drawing/2014/main" id="{17D3D047-1038-4171-BB2F-0ACB19D55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10" y="5433987"/>
            <a:ext cx="930250" cy="90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FC450CA-3FB8-4C5E-876B-872044CEB0DB}"/>
              </a:ext>
            </a:extLst>
          </p:cNvPr>
          <p:cNvSpPr/>
          <p:nvPr/>
        </p:nvSpPr>
        <p:spPr>
          <a:xfrm>
            <a:off x="1466850" y="3704905"/>
            <a:ext cx="346800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0092A0D-C237-4A75-A89D-F86BBE8129DA}"/>
              </a:ext>
            </a:extLst>
          </p:cNvPr>
          <p:cNvSpPr txBox="1"/>
          <p:nvPr/>
        </p:nvSpPr>
        <p:spPr>
          <a:xfrm>
            <a:off x="1466850" y="375544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Embedded Systems</a:t>
            </a:r>
          </a:p>
        </p:txBody>
      </p:sp>
    </p:spTree>
    <p:extLst>
      <p:ext uri="{BB962C8B-B14F-4D97-AF65-F5344CB8AC3E}">
        <p14:creationId xmlns:p14="http://schemas.microsoft.com/office/powerpoint/2010/main" val="11124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8" grpId="0" animBg="1"/>
      <p:bldP spid="91" grpId="0"/>
      <p:bldP spid="9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F5C0A2-3627-804B-A837-8DA011A5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Logistics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CC74D-AD96-E54E-9AF4-A74241BE0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3</a:t>
            </a:fld>
            <a:r>
              <a:rPr lang="en-US"/>
              <a:t>  |  George Mason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883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0" descr="TUL PYNQ-Z2: An Arduino and Raspberry Pi compatible Xilinx Zynq ...">
            <a:extLst>
              <a:ext uri="{FF2B5EF4-FFF2-40B4-BE49-F238E27FC236}">
                <a16:creationId xmlns:a16="http://schemas.microsoft.com/office/drawing/2014/main" id="{6DBFE216-741C-491F-A521-C6C92F6BC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97" y="5456035"/>
            <a:ext cx="1291993" cy="9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This Course About?</a:t>
            </a:r>
            <a:br>
              <a:rPr lang="en-US" altLang="zh-CN" dirty="0"/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Overview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30</a:t>
            </a:fld>
            <a:r>
              <a:rPr lang="en-US"/>
              <a:t>  |  George Mason University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FB3E42-C722-420B-B175-B9875E8E8271}"/>
              </a:ext>
            </a:extLst>
          </p:cNvPr>
          <p:cNvCxnSpPr>
            <a:cxnSpLocks/>
          </p:cNvCxnSpPr>
          <p:nvPr/>
        </p:nvCxnSpPr>
        <p:spPr>
          <a:xfrm>
            <a:off x="0" y="3618331"/>
            <a:ext cx="1213403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BF7FC5C-FADF-4E03-AEAB-4CC75416FF3A}"/>
              </a:ext>
            </a:extLst>
          </p:cNvPr>
          <p:cNvSpPr txBox="1"/>
          <p:nvPr/>
        </p:nvSpPr>
        <p:spPr>
          <a:xfrm>
            <a:off x="75784" y="480847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Hardware</a:t>
            </a:r>
          </a:p>
        </p:txBody>
      </p:sp>
      <p:pic>
        <p:nvPicPr>
          <p:cNvPr id="49" name="Picture 48" descr="A picture containing text, monitor, electronics, light&#10;&#10;Description automatically generated">
            <a:extLst>
              <a:ext uri="{FF2B5EF4-FFF2-40B4-BE49-F238E27FC236}">
                <a16:creationId xmlns:a16="http://schemas.microsoft.com/office/drawing/2014/main" id="{09CD8FB8-C5EB-4BA7-AFAF-03ACC3957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30" y="4163096"/>
            <a:ext cx="1939657" cy="1129340"/>
          </a:xfrm>
          <a:prstGeom prst="rect">
            <a:avLst/>
          </a:prstGeom>
        </p:spPr>
      </p:pic>
      <p:pic>
        <p:nvPicPr>
          <p:cNvPr id="50" name="Picture 4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1FF2A57F-87DB-43D0-9EF4-839059739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470" y="4230755"/>
            <a:ext cx="1166268" cy="986651"/>
          </a:xfrm>
          <a:prstGeom prst="rect">
            <a:avLst/>
          </a:prstGeom>
        </p:spPr>
      </p:pic>
      <p:pic>
        <p:nvPicPr>
          <p:cNvPr id="51" name="Picture 18" descr="ZCU102 Evaluation Board User Guide">
            <a:extLst>
              <a:ext uri="{FF2B5EF4-FFF2-40B4-BE49-F238E27FC236}">
                <a16:creationId xmlns:a16="http://schemas.microsoft.com/office/drawing/2014/main" id="{E1446607-C3A0-4697-9349-C46BE1DA9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26" y="5173068"/>
            <a:ext cx="1104854" cy="117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14B100E3-9F05-4146-9BB5-1EA7FD63A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10" y="5433987"/>
            <a:ext cx="930250" cy="90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A298B4-FEB3-476E-B520-4883B6ACB713}"/>
              </a:ext>
            </a:extLst>
          </p:cNvPr>
          <p:cNvSpPr/>
          <p:nvPr/>
        </p:nvSpPr>
        <p:spPr>
          <a:xfrm>
            <a:off x="1466850" y="3704905"/>
            <a:ext cx="346800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881018-48F7-4966-BCF8-94D1689BCC27}"/>
              </a:ext>
            </a:extLst>
          </p:cNvPr>
          <p:cNvSpPr txBox="1"/>
          <p:nvPr/>
        </p:nvSpPr>
        <p:spPr>
          <a:xfrm>
            <a:off x="1466850" y="375544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Embedded Systems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C623DC-7B9F-4516-85F9-A6B69A36AB27}"/>
              </a:ext>
            </a:extLst>
          </p:cNvPr>
          <p:cNvSpPr txBox="1"/>
          <p:nvPr/>
        </p:nvSpPr>
        <p:spPr>
          <a:xfrm>
            <a:off x="75784" y="21114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Software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5DE8C0-AA5E-4145-8FCA-3682A1495E77}"/>
              </a:ext>
            </a:extLst>
          </p:cNvPr>
          <p:cNvGrpSpPr/>
          <p:nvPr/>
        </p:nvGrpSpPr>
        <p:grpSpPr>
          <a:xfrm>
            <a:off x="1466850" y="1325570"/>
            <a:ext cx="2508250" cy="2201149"/>
            <a:chOff x="1651000" y="1325570"/>
            <a:chExt cx="2508250" cy="220114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61107BB-78D8-4849-AB1F-F3861DD75C29}"/>
                </a:ext>
              </a:extLst>
            </p:cNvPr>
            <p:cNvSpPr/>
            <p:nvPr/>
          </p:nvSpPr>
          <p:spPr>
            <a:xfrm>
              <a:off x="1651000" y="1325570"/>
              <a:ext cx="2508250" cy="22011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DB01D104-7D14-46B7-9FED-3BEA85B7E75F}"/>
                </a:ext>
              </a:extLst>
            </p:cNvPr>
            <p:cNvSpPr/>
            <p:nvPr/>
          </p:nvSpPr>
          <p:spPr>
            <a:xfrm>
              <a:off x="1752600" y="1730730"/>
              <a:ext cx="2228850" cy="36933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Computer Vision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99E287-A4CB-4FFB-8218-BA9FC76A3816}"/>
                </a:ext>
              </a:extLst>
            </p:cNvPr>
            <p:cNvSpPr txBox="1"/>
            <p:nvPr/>
          </p:nvSpPr>
          <p:spPr>
            <a:xfrm>
              <a:off x="1651000" y="1334152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Application</a:t>
              </a: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03433DC0-995C-4906-98ED-1DCEE7BF2872}"/>
                </a:ext>
              </a:extLst>
            </p:cNvPr>
            <p:cNvSpPr/>
            <p:nvPr/>
          </p:nvSpPr>
          <p:spPr>
            <a:xfrm>
              <a:off x="1752600" y="2213468"/>
              <a:ext cx="2228850" cy="348488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Natural Language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B040670F-E164-4423-8E9C-702CC65FB9F8}"/>
                </a:ext>
              </a:extLst>
            </p:cNvPr>
            <p:cNvSpPr/>
            <p:nvPr/>
          </p:nvSpPr>
          <p:spPr>
            <a:xfrm>
              <a:off x="1752600" y="2678042"/>
              <a:ext cx="2228850" cy="348488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Games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3146142-7A37-4B77-8F07-EA28A5A049D0}"/>
                </a:ext>
              </a:extLst>
            </p:cNvPr>
            <p:cNvSpPr txBox="1"/>
            <p:nvPr/>
          </p:nvSpPr>
          <p:spPr>
            <a:xfrm>
              <a:off x="2635250" y="2996692"/>
              <a:ext cx="5397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FFC000"/>
                  </a:solidFill>
                  <a:latin typeface="Arial" panose="020B0604020202020204" pitchFamily="34" charset="0"/>
                </a:rPr>
                <a:t>…</a:t>
              </a:r>
              <a:endParaRPr lang="en-US" dirty="0"/>
            </a:p>
          </p:txBody>
        </p:sp>
      </p:grp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5D6CE323-9639-4F43-A35B-FE47CAE15B42}"/>
              </a:ext>
            </a:extLst>
          </p:cNvPr>
          <p:cNvSpPr/>
          <p:nvPr/>
        </p:nvSpPr>
        <p:spPr>
          <a:xfrm>
            <a:off x="4013199" y="2296100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06B99E3-57FF-4033-8283-F1943C10C334}"/>
              </a:ext>
            </a:extLst>
          </p:cNvPr>
          <p:cNvGrpSpPr/>
          <p:nvPr/>
        </p:nvGrpSpPr>
        <p:grpSpPr>
          <a:xfrm>
            <a:off x="8012355" y="2296100"/>
            <a:ext cx="731595" cy="290330"/>
            <a:chOff x="8260005" y="2296100"/>
            <a:chExt cx="731595" cy="290330"/>
          </a:xfrm>
        </p:grpSpPr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78756F46-3077-4AEA-A41C-EE2F81D5AD41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1EF5937A-2C55-4359-A369-A1B2E3922323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813511-9992-4012-83AE-DA5DF2A6954D}"/>
              </a:ext>
            </a:extLst>
          </p:cNvPr>
          <p:cNvGrpSpPr/>
          <p:nvPr/>
        </p:nvGrpSpPr>
        <p:grpSpPr>
          <a:xfrm>
            <a:off x="4610099" y="1324537"/>
            <a:ext cx="3373195" cy="2202182"/>
            <a:chOff x="4610099" y="1324537"/>
            <a:chExt cx="3373195" cy="220218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00E3840-35E5-4D71-8C8E-0B422BC2119A}"/>
                </a:ext>
              </a:extLst>
            </p:cNvPr>
            <p:cNvGrpSpPr/>
            <p:nvPr/>
          </p:nvGrpSpPr>
          <p:grpSpPr>
            <a:xfrm>
              <a:off x="4610099" y="1324537"/>
              <a:ext cx="3373195" cy="2201149"/>
              <a:chOff x="4691305" y="1325569"/>
              <a:chExt cx="3373195" cy="220114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7EA8AE3-FF3E-4997-B37B-943C9922FD8F}"/>
                  </a:ext>
                </a:extLst>
              </p:cNvPr>
              <p:cNvSpPr/>
              <p:nvPr/>
            </p:nvSpPr>
            <p:spPr>
              <a:xfrm>
                <a:off x="4718049" y="1325569"/>
                <a:ext cx="3346451" cy="2201149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E9271C3-30C7-481F-8391-7B01BF83A86D}"/>
                  </a:ext>
                </a:extLst>
              </p:cNvPr>
              <p:cNvSpPr txBox="1"/>
              <p:nvPr/>
            </p:nvSpPr>
            <p:spPr>
              <a:xfrm>
                <a:off x="4691305" y="1350237"/>
                <a:ext cx="2159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ML/DL Algorithms</a:t>
                </a: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FC7ACB6D-BAE2-4FEE-9E39-293B69BF90BB}"/>
                  </a:ext>
                </a:extLst>
              </p:cNvPr>
              <p:cNvSpPr/>
              <p:nvPr/>
            </p:nvSpPr>
            <p:spPr>
              <a:xfrm>
                <a:off x="7101803" y="1745820"/>
                <a:ext cx="882650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CNN</a:t>
                </a: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A0599A93-BC15-456F-983F-50F8A21F4B48}"/>
                  </a:ext>
                </a:extLst>
              </p:cNvPr>
              <p:cNvSpPr/>
              <p:nvPr/>
            </p:nvSpPr>
            <p:spPr>
              <a:xfrm>
                <a:off x="5948698" y="2280356"/>
                <a:ext cx="882650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LSTM</a:t>
                </a: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FF8B958C-FF52-485A-9A51-DE322D14B56E}"/>
                  </a:ext>
                </a:extLst>
              </p:cNvPr>
              <p:cNvSpPr/>
              <p:nvPr/>
            </p:nvSpPr>
            <p:spPr>
              <a:xfrm>
                <a:off x="4795594" y="2280356"/>
                <a:ext cx="882650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RNN</a:t>
                </a:r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5AD36DA2-C92C-41F8-B461-6D426AED7FA2}"/>
                  </a:ext>
                </a:extLst>
              </p:cNvPr>
              <p:cNvSpPr/>
              <p:nvPr/>
            </p:nvSpPr>
            <p:spPr>
              <a:xfrm>
                <a:off x="7101803" y="2293238"/>
                <a:ext cx="882650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RL</a:t>
                </a: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E53205D3-9A40-46AE-B097-EA8D4F32F7DF}"/>
                  </a:ext>
                </a:extLst>
              </p:cNvPr>
              <p:cNvSpPr/>
              <p:nvPr/>
            </p:nvSpPr>
            <p:spPr>
              <a:xfrm>
                <a:off x="5948698" y="1742102"/>
                <a:ext cx="882650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MLP</a:t>
                </a:r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F5307E1-6694-4489-9177-D5677487B47B}"/>
                  </a:ext>
                </a:extLst>
              </p:cNvPr>
              <p:cNvSpPr/>
              <p:nvPr/>
            </p:nvSpPr>
            <p:spPr>
              <a:xfrm>
                <a:off x="4780877" y="2799694"/>
                <a:ext cx="1654847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T</a:t>
                </a:r>
                <a:r>
                  <a:rPr lang="en-US" altLang="zh-CN" b="1" dirty="0"/>
                  <a:t>ransformer</a:t>
                </a:r>
                <a:endParaRPr lang="en-US" b="1" dirty="0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23E30A9-1197-41E7-8345-F94D0BFE5DCB}"/>
                  </a:ext>
                </a:extLst>
              </p:cNvPr>
              <p:cNvSpPr/>
              <p:nvPr/>
            </p:nvSpPr>
            <p:spPr>
              <a:xfrm>
                <a:off x="6595725" y="2791258"/>
                <a:ext cx="1388728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MLP-Mixer</a:t>
                </a:r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7091D536-394E-4E58-BD6D-47ECD52E997B}"/>
                  </a:ext>
                </a:extLst>
              </p:cNvPr>
              <p:cNvSpPr/>
              <p:nvPr/>
            </p:nvSpPr>
            <p:spPr>
              <a:xfrm>
                <a:off x="4780877" y="1742102"/>
                <a:ext cx="882650" cy="36933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AN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E69F295-ECAF-4D1A-A31D-211A77DAE296}"/>
                </a:ext>
              </a:extLst>
            </p:cNvPr>
            <p:cNvSpPr txBox="1"/>
            <p:nvPr/>
          </p:nvSpPr>
          <p:spPr>
            <a:xfrm>
              <a:off x="6038942" y="3065054"/>
              <a:ext cx="5397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002060"/>
                  </a:solidFill>
                  <a:latin typeface="Arial" panose="020B0604020202020204" pitchFamily="34" charset="0"/>
                </a:rPr>
                <a:t>…</a:t>
              </a:r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EB1292F-DC60-4ABE-B900-02B842F38AC6}"/>
              </a:ext>
            </a:extLst>
          </p:cNvPr>
          <p:cNvSpPr/>
          <p:nvPr/>
        </p:nvSpPr>
        <p:spPr>
          <a:xfrm>
            <a:off x="4967893" y="4922623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F4BC66-6300-4A20-BA01-B9DBAB2552A6}"/>
              </a:ext>
            </a:extLst>
          </p:cNvPr>
          <p:cNvGrpSpPr/>
          <p:nvPr/>
        </p:nvGrpSpPr>
        <p:grpSpPr>
          <a:xfrm>
            <a:off x="5601750" y="3710977"/>
            <a:ext cx="2369370" cy="2677221"/>
            <a:chOff x="6171728" y="3710977"/>
            <a:chExt cx="2369370" cy="2677221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E4972EF-A1EA-4C9F-8554-32387237B3C7}"/>
                </a:ext>
              </a:extLst>
            </p:cNvPr>
            <p:cNvSpPr/>
            <p:nvPr/>
          </p:nvSpPr>
          <p:spPr>
            <a:xfrm>
              <a:off x="6171728" y="3710977"/>
              <a:ext cx="2369370" cy="2677221"/>
            </a:xfrm>
            <a:prstGeom prst="roundRect">
              <a:avLst>
                <a:gd name="adj" fmla="val 670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1548236-2EE6-4B60-9011-217A67500841}"/>
                </a:ext>
              </a:extLst>
            </p:cNvPr>
            <p:cNvSpPr txBox="1"/>
            <p:nvPr/>
          </p:nvSpPr>
          <p:spPr>
            <a:xfrm>
              <a:off x="6214820" y="3751426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Performance Model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41DBF77-5374-4521-BD9D-A59B4E043F72}"/>
                </a:ext>
              </a:extLst>
            </p:cNvPr>
            <p:cNvSpPr/>
            <p:nvPr/>
          </p:nvSpPr>
          <p:spPr>
            <a:xfrm>
              <a:off x="6235004" y="4270362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Resource Usage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2717F0C-653C-48D3-8C20-A9191C26F39B}"/>
                </a:ext>
              </a:extLst>
            </p:cNvPr>
            <p:cNvSpPr/>
            <p:nvPr/>
          </p:nvSpPr>
          <p:spPr>
            <a:xfrm>
              <a:off x="6235004" y="5043515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Power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16812D-04A5-4027-8435-FF62C527E63C}"/>
                </a:ext>
              </a:extLst>
            </p:cNvPr>
            <p:cNvSpPr/>
            <p:nvPr/>
          </p:nvSpPr>
          <p:spPr>
            <a:xfrm>
              <a:off x="6235004" y="5853932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Latency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84393D-1C14-48A3-B04E-A0E040F62DC5}"/>
              </a:ext>
            </a:extLst>
          </p:cNvPr>
          <p:cNvGrpSpPr/>
          <p:nvPr/>
        </p:nvGrpSpPr>
        <p:grpSpPr>
          <a:xfrm>
            <a:off x="7983294" y="4898350"/>
            <a:ext cx="731595" cy="290330"/>
            <a:chOff x="8260005" y="2296100"/>
            <a:chExt cx="731595" cy="290330"/>
          </a:xfrm>
        </p:grpSpPr>
        <p:sp>
          <p:nvSpPr>
            <p:cNvPr id="108" name="Arrow: Right 107">
              <a:extLst>
                <a:ext uri="{FF2B5EF4-FFF2-40B4-BE49-F238E27FC236}">
                  <a16:creationId xmlns:a16="http://schemas.microsoft.com/office/drawing/2014/main" id="{127ABD9A-0F2E-4334-A841-F0326251B3BE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Arrow: Right 108">
              <a:extLst>
                <a:ext uri="{FF2B5EF4-FFF2-40B4-BE49-F238E27FC236}">
                  <a16:creationId xmlns:a16="http://schemas.microsoft.com/office/drawing/2014/main" id="{91725E46-437B-42E4-B1AD-B3A925D4A557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53FB1B6-2E08-4F25-B21E-BC28B3615838}"/>
              </a:ext>
            </a:extLst>
          </p:cNvPr>
          <p:cNvSpPr/>
          <p:nvPr/>
        </p:nvSpPr>
        <p:spPr>
          <a:xfrm>
            <a:off x="8761403" y="3710977"/>
            <a:ext cx="268764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C8968FB-86D8-4EEA-8863-C84703585D1B}"/>
              </a:ext>
            </a:extLst>
          </p:cNvPr>
          <p:cNvSpPr txBox="1"/>
          <p:nvPr/>
        </p:nvSpPr>
        <p:spPr>
          <a:xfrm>
            <a:off x="8843737" y="375142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Optimization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77A57B-3097-4640-AA7B-E098F360A2DA}"/>
              </a:ext>
            </a:extLst>
          </p:cNvPr>
          <p:cNvSpPr/>
          <p:nvPr/>
        </p:nvSpPr>
        <p:spPr>
          <a:xfrm>
            <a:off x="8888909" y="4225081"/>
            <a:ext cx="2464896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  <a:r>
              <a:rPr lang="en-US" altLang="zh-CN" b="1" dirty="0"/>
              <a:t>ardware Design</a:t>
            </a:r>
            <a:endParaRPr lang="en-US" b="1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1348489-432D-4AEE-A106-0D03EE8DE4E6}"/>
              </a:ext>
            </a:extLst>
          </p:cNvPr>
          <p:cNvSpPr/>
          <p:nvPr/>
        </p:nvSpPr>
        <p:spPr>
          <a:xfrm>
            <a:off x="8894555" y="5026481"/>
            <a:ext cx="2453604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Mapping/Scheduling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6C78F5E-53F3-40BA-9A06-8548A939AACB}"/>
              </a:ext>
            </a:extLst>
          </p:cNvPr>
          <p:cNvSpPr/>
          <p:nvPr/>
        </p:nvSpPr>
        <p:spPr>
          <a:xfrm>
            <a:off x="8894555" y="5853932"/>
            <a:ext cx="2453604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  <a:r>
              <a:rPr lang="en-US" altLang="zh-CN" b="1" dirty="0"/>
              <a:t>ommunication</a:t>
            </a:r>
            <a:endParaRPr lang="en-US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8FC9C7-B5CA-4698-8A1B-1FB2D6132769}"/>
              </a:ext>
            </a:extLst>
          </p:cNvPr>
          <p:cNvGrpSpPr/>
          <p:nvPr/>
        </p:nvGrpSpPr>
        <p:grpSpPr>
          <a:xfrm>
            <a:off x="11449049" y="2272351"/>
            <a:ext cx="507479" cy="2900718"/>
            <a:chOff x="11449049" y="2272351"/>
            <a:chExt cx="507479" cy="2900718"/>
          </a:xfrm>
          <a:solidFill>
            <a:srgbClr val="FF0000"/>
          </a:solidFill>
        </p:grpSpPr>
        <p:sp>
          <p:nvSpPr>
            <p:cNvPr id="121" name="Arrow: Bent-Up 120">
              <a:extLst>
                <a:ext uri="{FF2B5EF4-FFF2-40B4-BE49-F238E27FC236}">
                  <a16:creationId xmlns:a16="http://schemas.microsoft.com/office/drawing/2014/main" id="{BBD7CD06-0C7C-4216-92EA-26A690BA9C1C}"/>
                </a:ext>
              </a:extLst>
            </p:cNvPr>
            <p:cNvSpPr/>
            <p:nvPr/>
          </p:nvSpPr>
          <p:spPr>
            <a:xfrm rot="5400000" flipV="1">
              <a:off x="10291912" y="3508453"/>
              <a:ext cx="2821753" cy="507479"/>
            </a:xfrm>
            <a:prstGeom prst="bentUp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Arrow: Bent-Up 121">
              <a:extLst>
                <a:ext uri="{FF2B5EF4-FFF2-40B4-BE49-F238E27FC236}">
                  <a16:creationId xmlns:a16="http://schemas.microsoft.com/office/drawing/2014/main" id="{B8048A44-BB6F-4F6A-BCF0-5BBE590689C4}"/>
                </a:ext>
              </a:extLst>
            </p:cNvPr>
            <p:cNvSpPr/>
            <p:nvPr/>
          </p:nvSpPr>
          <p:spPr>
            <a:xfrm rot="5400000" flipH="1" flipV="1">
              <a:off x="10366181" y="3359231"/>
              <a:ext cx="2677225" cy="503466"/>
            </a:xfrm>
            <a:prstGeom prst="bentUp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2A53F53-6F11-4D45-9F3A-497257B4F3E4}"/>
              </a:ext>
            </a:extLst>
          </p:cNvPr>
          <p:cNvGrpSpPr/>
          <p:nvPr/>
        </p:nvGrpSpPr>
        <p:grpSpPr>
          <a:xfrm rot="5400000">
            <a:off x="-493482" y="3509042"/>
            <a:ext cx="2300403" cy="298468"/>
            <a:chOff x="8260005" y="2296100"/>
            <a:chExt cx="731595" cy="290330"/>
          </a:xfrm>
          <a:solidFill>
            <a:srgbClr val="FF0000"/>
          </a:solidFill>
        </p:grpSpPr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AD9909B7-94B0-47BE-83B1-DE8CD80A0BA6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Arrow: Right 124">
              <a:extLst>
                <a:ext uri="{FF2B5EF4-FFF2-40B4-BE49-F238E27FC236}">
                  <a16:creationId xmlns:a16="http://schemas.microsoft.com/office/drawing/2014/main" id="{F9AC292B-A7F6-44DC-A741-D50B60D5765A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586CE6B-DB3F-41F0-8B0E-62DAAD941214}"/>
              </a:ext>
            </a:extLst>
          </p:cNvPr>
          <p:cNvGrpSpPr/>
          <p:nvPr/>
        </p:nvGrpSpPr>
        <p:grpSpPr>
          <a:xfrm>
            <a:off x="8772037" y="1325569"/>
            <a:ext cx="2677013" cy="2201149"/>
            <a:chOff x="8772037" y="1325569"/>
            <a:chExt cx="2677013" cy="2201149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6DB493-3AA3-4400-99B1-C5F8A2D350A1}"/>
                </a:ext>
              </a:extLst>
            </p:cNvPr>
            <p:cNvSpPr/>
            <p:nvPr/>
          </p:nvSpPr>
          <p:spPr>
            <a:xfrm>
              <a:off x="8772037" y="1325569"/>
              <a:ext cx="2677013" cy="22011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D54A970-925A-484C-A669-18AFDEC36CA4}"/>
                </a:ext>
              </a:extLst>
            </p:cNvPr>
            <p:cNvSpPr txBox="1"/>
            <p:nvPr/>
          </p:nvSpPr>
          <p:spPr>
            <a:xfrm>
              <a:off x="8772037" y="1340139"/>
              <a:ext cx="1582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Optimization</a:t>
              </a:r>
            </a:p>
          </p:txBody>
        </p:sp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1DA73EC5-CD64-498C-949A-B8698627D8DD}"/>
                </a:ext>
              </a:extLst>
            </p:cNvPr>
            <p:cNvSpPr/>
            <p:nvPr/>
          </p:nvSpPr>
          <p:spPr>
            <a:xfrm>
              <a:off x="8858251" y="3073792"/>
              <a:ext cx="2540000" cy="36933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Network D</a:t>
              </a:r>
              <a:r>
                <a:rPr lang="en-US" altLang="zh-CN" b="1" dirty="0"/>
                <a:t>esign</a:t>
              </a:r>
              <a:endParaRPr lang="en-US" b="1" dirty="0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BECF4E20-4C5C-4AFF-804E-E8526ABF8039}"/>
                </a:ext>
              </a:extLst>
            </p:cNvPr>
            <p:cNvSpPr/>
            <p:nvPr/>
          </p:nvSpPr>
          <p:spPr>
            <a:xfrm>
              <a:off x="8864605" y="2172806"/>
              <a:ext cx="2540000" cy="36933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Network Training</a:t>
              </a:r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5B237C97-47D1-4C26-8BEF-F9819A50C9F2}"/>
                </a:ext>
              </a:extLst>
            </p:cNvPr>
            <p:cNvSpPr/>
            <p:nvPr/>
          </p:nvSpPr>
          <p:spPr>
            <a:xfrm>
              <a:off x="8864605" y="2620866"/>
              <a:ext cx="2540000" cy="36933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Model Compression</a:t>
              </a:r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5CB7F72C-F3FA-47B7-8766-E6961D2C1867}"/>
                </a:ext>
              </a:extLst>
            </p:cNvPr>
            <p:cNvSpPr/>
            <p:nvPr/>
          </p:nvSpPr>
          <p:spPr>
            <a:xfrm>
              <a:off x="8864605" y="1722767"/>
              <a:ext cx="2540000" cy="36933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Network Inference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3297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0" descr="TUL PYNQ-Z2: An Arduino and Raspberry Pi compatible Xilinx Zynq ...">
            <a:extLst>
              <a:ext uri="{FF2B5EF4-FFF2-40B4-BE49-F238E27FC236}">
                <a16:creationId xmlns:a16="http://schemas.microsoft.com/office/drawing/2014/main" id="{6DBFE216-741C-491F-A521-C6C92F6BC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97" y="5456035"/>
            <a:ext cx="1291993" cy="9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Week 1: Introduction to Artificial Neuron and MLP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31</a:t>
            </a:fld>
            <a:r>
              <a:rPr lang="en-US"/>
              <a:t>  |  George Mason University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FB3E42-C722-420B-B175-B9875E8E8271}"/>
              </a:ext>
            </a:extLst>
          </p:cNvPr>
          <p:cNvCxnSpPr>
            <a:cxnSpLocks/>
          </p:cNvCxnSpPr>
          <p:nvPr/>
        </p:nvCxnSpPr>
        <p:spPr>
          <a:xfrm>
            <a:off x="0" y="3618331"/>
            <a:ext cx="1213403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BF7FC5C-FADF-4E03-AEAB-4CC75416FF3A}"/>
              </a:ext>
            </a:extLst>
          </p:cNvPr>
          <p:cNvSpPr txBox="1"/>
          <p:nvPr/>
        </p:nvSpPr>
        <p:spPr>
          <a:xfrm>
            <a:off x="75784" y="480847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Hardware</a:t>
            </a:r>
          </a:p>
        </p:txBody>
      </p:sp>
      <p:pic>
        <p:nvPicPr>
          <p:cNvPr id="49" name="Picture 48" descr="A picture containing text, monitor, electronics, light&#10;&#10;Description automatically generated">
            <a:extLst>
              <a:ext uri="{FF2B5EF4-FFF2-40B4-BE49-F238E27FC236}">
                <a16:creationId xmlns:a16="http://schemas.microsoft.com/office/drawing/2014/main" id="{09CD8FB8-C5EB-4BA7-AFAF-03ACC3957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30" y="4163096"/>
            <a:ext cx="1939657" cy="1129340"/>
          </a:xfrm>
          <a:prstGeom prst="rect">
            <a:avLst/>
          </a:prstGeom>
        </p:spPr>
      </p:pic>
      <p:pic>
        <p:nvPicPr>
          <p:cNvPr id="50" name="Picture 4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1FF2A57F-87DB-43D0-9EF4-839059739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470" y="4230755"/>
            <a:ext cx="1166268" cy="986651"/>
          </a:xfrm>
          <a:prstGeom prst="rect">
            <a:avLst/>
          </a:prstGeom>
        </p:spPr>
      </p:pic>
      <p:pic>
        <p:nvPicPr>
          <p:cNvPr id="51" name="Picture 18" descr="ZCU102 Evaluation Board User Guide">
            <a:extLst>
              <a:ext uri="{FF2B5EF4-FFF2-40B4-BE49-F238E27FC236}">
                <a16:creationId xmlns:a16="http://schemas.microsoft.com/office/drawing/2014/main" id="{E1446607-C3A0-4697-9349-C46BE1DA9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26" y="5173068"/>
            <a:ext cx="1104854" cy="117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14B100E3-9F05-4146-9BB5-1EA7FD63A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10" y="5433987"/>
            <a:ext cx="930250" cy="90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A298B4-FEB3-476E-B520-4883B6ACB713}"/>
              </a:ext>
            </a:extLst>
          </p:cNvPr>
          <p:cNvSpPr/>
          <p:nvPr/>
        </p:nvSpPr>
        <p:spPr>
          <a:xfrm>
            <a:off x="1466850" y="3704905"/>
            <a:ext cx="346800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881018-48F7-4966-BCF8-94D1689BCC27}"/>
              </a:ext>
            </a:extLst>
          </p:cNvPr>
          <p:cNvSpPr txBox="1"/>
          <p:nvPr/>
        </p:nvSpPr>
        <p:spPr>
          <a:xfrm>
            <a:off x="1466850" y="375544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Embedded Systems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61107BB-78D8-4849-AB1F-F3861DD75C29}"/>
              </a:ext>
            </a:extLst>
          </p:cNvPr>
          <p:cNvSpPr/>
          <p:nvPr/>
        </p:nvSpPr>
        <p:spPr>
          <a:xfrm>
            <a:off x="1466850" y="1325570"/>
            <a:ext cx="2508250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99E287-A4CB-4FFB-8218-BA9FC76A3816}"/>
              </a:ext>
            </a:extLst>
          </p:cNvPr>
          <p:cNvSpPr txBox="1"/>
          <p:nvPr/>
        </p:nvSpPr>
        <p:spPr>
          <a:xfrm>
            <a:off x="1466850" y="133415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3433DC0-995C-4906-98ED-1DCEE7BF2872}"/>
              </a:ext>
            </a:extLst>
          </p:cNvPr>
          <p:cNvSpPr/>
          <p:nvPr/>
        </p:nvSpPr>
        <p:spPr>
          <a:xfrm>
            <a:off x="1568450" y="2213468"/>
            <a:ext cx="2228850" cy="3484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040670F-E164-4423-8E9C-702CC65FB9F8}"/>
              </a:ext>
            </a:extLst>
          </p:cNvPr>
          <p:cNvSpPr/>
          <p:nvPr/>
        </p:nvSpPr>
        <p:spPr>
          <a:xfrm>
            <a:off x="1568450" y="2678042"/>
            <a:ext cx="2228850" cy="3484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146142-7A37-4B77-8F07-EA28A5A049D0}"/>
              </a:ext>
            </a:extLst>
          </p:cNvPr>
          <p:cNvSpPr txBox="1"/>
          <p:nvPr/>
        </p:nvSpPr>
        <p:spPr>
          <a:xfrm>
            <a:off x="2451100" y="2996692"/>
            <a:ext cx="539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Arial" panose="020B0604020202020204" pitchFamily="34" charset="0"/>
              </a:rPr>
              <a:t>…</a:t>
            </a:r>
            <a:endParaRPr lang="en-US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5D6CE323-9639-4F43-A35B-FE47CAE15B42}"/>
              </a:ext>
            </a:extLst>
          </p:cNvPr>
          <p:cNvSpPr/>
          <p:nvPr/>
        </p:nvSpPr>
        <p:spPr>
          <a:xfrm>
            <a:off x="4013199" y="2296100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06B99E3-57FF-4033-8283-F1943C10C334}"/>
              </a:ext>
            </a:extLst>
          </p:cNvPr>
          <p:cNvGrpSpPr/>
          <p:nvPr/>
        </p:nvGrpSpPr>
        <p:grpSpPr>
          <a:xfrm>
            <a:off x="8012355" y="2296100"/>
            <a:ext cx="731595" cy="290330"/>
            <a:chOff x="8260005" y="2296100"/>
            <a:chExt cx="731595" cy="290330"/>
          </a:xfrm>
        </p:grpSpPr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78756F46-3077-4AEA-A41C-EE2F81D5AD41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1EF5937A-2C55-4359-A369-A1B2E3922323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7EA8AE3-FF3E-4997-B37B-943C9922FD8F}"/>
              </a:ext>
            </a:extLst>
          </p:cNvPr>
          <p:cNvSpPr/>
          <p:nvPr/>
        </p:nvSpPr>
        <p:spPr>
          <a:xfrm>
            <a:off x="4636843" y="1324537"/>
            <a:ext cx="3346451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9271C3-30C7-481F-8391-7B01BF83A86D}"/>
              </a:ext>
            </a:extLst>
          </p:cNvPr>
          <p:cNvSpPr txBox="1"/>
          <p:nvPr/>
        </p:nvSpPr>
        <p:spPr>
          <a:xfrm>
            <a:off x="4610099" y="1349205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ML/DL Algorithms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C7ACB6D-BAE2-4FEE-9E39-293B69BF90BB}"/>
              </a:ext>
            </a:extLst>
          </p:cNvPr>
          <p:cNvSpPr/>
          <p:nvPr/>
        </p:nvSpPr>
        <p:spPr>
          <a:xfrm>
            <a:off x="7020597" y="1744788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CNN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0599A93-BC15-456F-983F-50F8A21F4B48}"/>
              </a:ext>
            </a:extLst>
          </p:cNvPr>
          <p:cNvSpPr/>
          <p:nvPr/>
        </p:nvSpPr>
        <p:spPr>
          <a:xfrm>
            <a:off x="5867492" y="2279324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LSTM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FF8B958C-FF52-485A-9A51-DE322D14B56E}"/>
              </a:ext>
            </a:extLst>
          </p:cNvPr>
          <p:cNvSpPr/>
          <p:nvPr/>
        </p:nvSpPr>
        <p:spPr>
          <a:xfrm>
            <a:off x="4714388" y="2279324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RNN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5AD36DA2-C92C-41F8-B461-6D426AED7FA2}"/>
              </a:ext>
            </a:extLst>
          </p:cNvPr>
          <p:cNvSpPr/>
          <p:nvPr/>
        </p:nvSpPr>
        <p:spPr>
          <a:xfrm>
            <a:off x="7020597" y="2292206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RL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F5307E1-6694-4489-9177-D5677487B47B}"/>
              </a:ext>
            </a:extLst>
          </p:cNvPr>
          <p:cNvSpPr/>
          <p:nvPr/>
        </p:nvSpPr>
        <p:spPr>
          <a:xfrm>
            <a:off x="4699671" y="2798662"/>
            <a:ext cx="1654847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</a:t>
            </a:r>
            <a:r>
              <a:rPr lang="en-US" altLang="zh-CN" b="1" dirty="0"/>
              <a:t>ransformer</a:t>
            </a:r>
            <a:endParaRPr lang="en-US" b="1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423E30A9-1197-41E7-8345-F94D0BFE5DCB}"/>
              </a:ext>
            </a:extLst>
          </p:cNvPr>
          <p:cNvSpPr/>
          <p:nvPr/>
        </p:nvSpPr>
        <p:spPr>
          <a:xfrm>
            <a:off x="6514519" y="2790226"/>
            <a:ext cx="1388728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MLP-Mixer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E69F295-ECAF-4D1A-A31D-211A77DAE296}"/>
              </a:ext>
            </a:extLst>
          </p:cNvPr>
          <p:cNvSpPr txBox="1"/>
          <p:nvPr/>
        </p:nvSpPr>
        <p:spPr>
          <a:xfrm>
            <a:off x="6038942" y="3065054"/>
            <a:ext cx="539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EB1292F-DC60-4ABE-B900-02B842F38AC6}"/>
              </a:ext>
            </a:extLst>
          </p:cNvPr>
          <p:cNvSpPr/>
          <p:nvPr/>
        </p:nvSpPr>
        <p:spPr>
          <a:xfrm>
            <a:off x="4967893" y="4922623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F4BC66-6300-4A20-BA01-B9DBAB2552A6}"/>
              </a:ext>
            </a:extLst>
          </p:cNvPr>
          <p:cNvGrpSpPr/>
          <p:nvPr/>
        </p:nvGrpSpPr>
        <p:grpSpPr>
          <a:xfrm>
            <a:off x="5601750" y="3710977"/>
            <a:ext cx="2369370" cy="2677221"/>
            <a:chOff x="6171728" y="3710977"/>
            <a:chExt cx="2369370" cy="2677221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E4972EF-A1EA-4C9F-8554-32387237B3C7}"/>
                </a:ext>
              </a:extLst>
            </p:cNvPr>
            <p:cNvSpPr/>
            <p:nvPr/>
          </p:nvSpPr>
          <p:spPr>
            <a:xfrm>
              <a:off x="6171728" y="3710977"/>
              <a:ext cx="2369370" cy="2677221"/>
            </a:xfrm>
            <a:prstGeom prst="roundRect">
              <a:avLst>
                <a:gd name="adj" fmla="val 670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1548236-2EE6-4B60-9011-217A67500841}"/>
                </a:ext>
              </a:extLst>
            </p:cNvPr>
            <p:cNvSpPr txBox="1"/>
            <p:nvPr/>
          </p:nvSpPr>
          <p:spPr>
            <a:xfrm>
              <a:off x="6214820" y="3751426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Performance Model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41DBF77-5374-4521-BD9D-A59B4E043F72}"/>
                </a:ext>
              </a:extLst>
            </p:cNvPr>
            <p:cNvSpPr/>
            <p:nvPr/>
          </p:nvSpPr>
          <p:spPr>
            <a:xfrm>
              <a:off x="6235004" y="4270362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Resource Usage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2717F0C-653C-48D3-8C20-A9191C26F39B}"/>
                </a:ext>
              </a:extLst>
            </p:cNvPr>
            <p:cNvSpPr/>
            <p:nvPr/>
          </p:nvSpPr>
          <p:spPr>
            <a:xfrm>
              <a:off x="6235004" y="5043515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Power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16812D-04A5-4027-8435-FF62C527E63C}"/>
                </a:ext>
              </a:extLst>
            </p:cNvPr>
            <p:cNvSpPr/>
            <p:nvPr/>
          </p:nvSpPr>
          <p:spPr>
            <a:xfrm>
              <a:off x="6235004" y="5853932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Latency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84393D-1C14-48A3-B04E-A0E040F62DC5}"/>
              </a:ext>
            </a:extLst>
          </p:cNvPr>
          <p:cNvGrpSpPr/>
          <p:nvPr/>
        </p:nvGrpSpPr>
        <p:grpSpPr>
          <a:xfrm>
            <a:off x="7983294" y="4898350"/>
            <a:ext cx="731595" cy="290330"/>
            <a:chOff x="8260005" y="2296100"/>
            <a:chExt cx="731595" cy="290330"/>
          </a:xfrm>
        </p:grpSpPr>
        <p:sp>
          <p:nvSpPr>
            <p:cNvPr id="108" name="Arrow: Right 107">
              <a:extLst>
                <a:ext uri="{FF2B5EF4-FFF2-40B4-BE49-F238E27FC236}">
                  <a16:creationId xmlns:a16="http://schemas.microsoft.com/office/drawing/2014/main" id="{127ABD9A-0F2E-4334-A841-F0326251B3BE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Arrow: Right 108">
              <a:extLst>
                <a:ext uri="{FF2B5EF4-FFF2-40B4-BE49-F238E27FC236}">
                  <a16:creationId xmlns:a16="http://schemas.microsoft.com/office/drawing/2014/main" id="{91725E46-437B-42E4-B1AD-B3A925D4A557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53FB1B6-2E08-4F25-B21E-BC28B3615838}"/>
              </a:ext>
            </a:extLst>
          </p:cNvPr>
          <p:cNvSpPr/>
          <p:nvPr/>
        </p:nvSpPr>
        <p:spPr>
          <a:xfrm>
            <a:off x="8761403" y="3710977"/>
            <a:ext cx="268764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C8968FB-86D8-4EEA-8863-C84703585D1B}"/>
              </a:ext>
            </a:extLst>
          </p:cNvPr>
          <p:cNvSpPr txBox="1"/>
          <p:nvPr/>
        </p:nvSpPr>
        <p:spPr>
          <a:xfrm>
            <a:off x="8843737" y="375142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Optimization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77A57B-3097-4640-AA7B-E098F360A2DA}"/>
              </a:ext>
            </a:extLst>
          </p:cNvPr>
          <p:cNvSpPr/>
          <p:nvPr/>
        </p:nvSpPr>
        <p:spPr>
          <a:xfrm>
            <a:off x="8888909" y="4225081"/>
            <a:ext cx="2464896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  <a:r>
              <a:rPr lang="en-US" altLang="zh-CN" b="1" dirty="0"/>
              <a:t>ardware Design</a:t>
            </a:r>
            <a:endParaRPr lang="en-US" b="1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1348489-432D-4AEE-A106-0D03EE8DE4E6}"/>
              </a:ext>
            </a:extLst>
          </p:cNvPr>
          <p:cNvSpPr/>
          <p:nvPr/>
        </p:nvSpPr>
        <p:spPr>
          <a:xfrm>
            <a:off x="8894555" y="5026481"/>
            <a:ext cx="2453604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Mapping/Scheduling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6C78F5E-53F3-40BA-9A06-8548A939AACB}"/>
              </a:ext>
            </a:extLst>
          </p:cNvPr>
          <p:cNvSpPr/>
          <p:nvPr/>
        </p:nvSpPr>
        <p:spPr>
          <a:xfrm>
            <a:off x="8894555" y="5853932"/>
            <a:ext cx="2453604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  <a:r>
              <a:rPr lang="en-US" altLang="zh-CN" b="1" dirty="0"/>
              <a:t>ommunication</a:t>
            </a:r>
            <a:endParaRPr lang="en-US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8FC9C7-B5CA-4698-8A1B-1FB2D6132769}"/>
              </a:ext>
            </a:extLst>
          </p:cNvPr>
          <p:cNvGrpSpPr/>
          <p:nvPr/>
        </p:nvGrpSpPr>
        <p:grpSpPr>
          <a:xfrm>
            <a:off x="11449049" y="2272351"/>
            <a:ext cx="507479" cy="2900718"/>
            <a:chOff x="11449049" y="2272351"/>
            <a:chExt cx="507479" cy="2900718"/>
          </a:xfrm>
          <a:solidFill>
            <a:srgbClr val="FF0000"/>
          </a:solidFill>
        </p:grpSpPr>
        <p:sp>
          <p:nvSpPr>
            <p:cNvPr id="121" name="Arrow: Bent-Up 120">
              <a:extLst>
                <a:ext uri="{FF2B5EF4-FFF2-40B4-BE49-F238E27FC236}">
                  <a16:creationId xmlns:a16="http://schemas.microsoft.com/office/drawing/2014/main" id="{BBD7CD06-0C7C-4216-92EA-26A690BA9C1C}"/>
                </a:ext>
              </a:extLst>
            </p:cNvPr>
            <p:cNvSpPr/>
            <p:nvPr/>
          </p:nvSpPr>
          <p:spPr>
            <a:xfrm rot="5400000" flipV="1">
              <a:off x="10291912" y="3508453"/>
              <a:ext cx="2821753" cy="507479"/>
            </a:xfrm>
            <a:prstGeom prst="bentUp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Arrow: Bent-Up 121">
              <a:extLst>
                <a:ext uri="{FF2B5EF4-FFF2-40B4-BE49-F238E27FC236}">
                  <a16:creationId xmlns:a16="http://schemas.microsoft.com/office/drawing/2014/main" id="{B8048A44-BB6F-4F6A-BCF0-5BBE590689C4}"/>
                </a:ext>
              </a:extLst>
            </p:cNvPr>
            <p:cNvSpPr/>
            <p:nvPr/>
          </p:nvSpPr>
          <p:spPr>
            <a:xfrm rot="5400000" flipH="1" flipV="1">
              <a:off x="10366181" y="3359231"/>
              <a:ext cx="2677225" cy="503466"/>
            </a:xfrm>
            <a:prstGeom prst="bentUp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2A53F53-6F11-4D45-9F3A-497257B4F3E4}"/>
              </a:ext>
            </a:extLst>
          </p:cNvPr>
          <p:cNvGrpSpPr/>
          <p:nvPr/>
        </p:nvGrpSpPr>
        <p:grpSpPr>
          <a:xfrm rot="5400000">
            <a:off x="-493482" y="3509042"/>
            <a:ext cx="2300403" cy="298468"/>
            <a:chOff x="8260005" y="2296100"/>
            <a:chExt cx="731595" cy="290330"/>
          </a:xfrm>
          <a:solidFill>
            <a:srgbClr val="FF0000"/>
          </a:solidFill>
        </p:grpSpPr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AD9909B7-94B0-47BE-83B1-DE8CD80A0BA6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Arrow: Right 124">
              <a:extLst>
                <a:ext uri="{FF2B5EF4-FFF2-40B4-BE49-F238E27FC236}">
                  <a16:creationId xmlns:a16="http://schemas.microsoft.com/office/drawing/2014/main" id="{F9AC292B-A7F6-44DC-A741-D50B60D5765A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AE0D9BD3-0999-4198-A851-95F7F2C6DD09}"/>
              </a:ext>
            </a:extLst>
          </p:cNvPr>
          <p:cNvSpPr/>
          <p:nvPr/>
        </p:nvSpPr>
        <p:spPr>
          <a:xfrm>
            <a:off x="8772037" y="1325569"/>
            <a:ext cx="2677013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B4F9FD8-4FF1-4861-B91A-956458B01293}"/>
              </a:ext>
            </a:extLst>
          </p:cNvPr>
          <p:cNvSpPr txBox="1"/>
          <p:nvPr/>
        </p:nvSpPr>
        <p:spPr>
          <a:xfrm>
            <a:off x="8772037" y="1340139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Optimization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3781279-4811-442A-A256-6AF37032E5A5}"/>
              </a:ext>
            </a:extLst>
          </p:cNvPr>
          <p:cNvSpPr/>
          <p:nvPr/>
        </p:nvSpPr>
        <p:spPr>
          <a:xfrm>
            <a:off x="8858251" y="3073792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D</a:t>
            </a:r>
            <a:r>
              <a:rPr lang="en-US" altLang="zh-CN" b="1" dirty="0"/>
              <a:t>esign</a:t>
            </a:r>
            <a:endParaRPr lang="en-US" b="1" dirty="0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310EFA52-948D-4E2C-B1B2-A4A10E381F4F}"/>
              </a:ext>
            </a:extLst>
          </p:cNvPr>
          <p:cNvSpPr/>
          <p:nvPr/>
        </p:nvSpPr>
        <p:spPr>
          <a:xfrm>
            <a:off x="8864605" y="2620866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Compression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94DDBF55-3822-4B79-BE78-7629DE1E9ED6}"/>
              </a:ext>
            </a:extLst>
          </p:cNvPr>
          <p:cNvSpPr/>
          <p:nvPr/>
        </p:nvSpPr>
        <p:spPr>
          <a:xfrm>
            <a:off x="8864605" y="2172806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Training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C623DC-7B9F-4516-85F9-A6B69A36AB27}"/>
              </a:ext>
            </a:extLst>
          </p:cNvPr>
          <p:cNvSpPr txBox="1"/>
          <p:nvPr/>
        </p:nvSpPr>
        <p:spPr>
          <a:xfrm>
            <a:off x="75784" y="21114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Software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E51A822-E14C-4D84-AF99-6BCF254524FC}"/>
              </a:ext>
            </a:extLst>
          </p:cNvPr>
          <p:cNvGrpSpPr/>
          <p:nvPr/>
        </p:nvGrpSpPr>
        <p:grpSpPr>
          <a:xfrm>
            <a:off x="5561" y="1324537"/>
            <a:ext cx="12134031" cy="5064629"/>
            <a:chOff x="5561" y="1324537"/>
            <a:chExt cx="12134031" cy="506462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0AFA260-0506-4E01-9542-12A17AC99B79}"/>
                </a:ext>
              </a:extLst>
            </p:cNvPr>
            <p:cNvSpPr/>
            <p:nvPr/>
          </p:nvSpPr>
          <p:spPr>
            <a:xfrm>
              <a:off x="5561" y="1324537"/>
              <a:ext cx="12134031" cy="5064629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F87F1C0A-4467-42B3-85F6-74D0896D2BA1}"/>
                </a:ext>
              </a:extLst>
            </p:cNvPr>
            <p:cNvSpPr/>
            <p:nvPr/>
          </p:nvSpPr>
          <p:spPr>
            <a:xfrm>
              <a:off x="1568450" y="1730730"/>
              <a:ext cx="2228850" cy="36933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Computer Vision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92E1DF44-6614-48DC-9074-590CF60789B0}"/>
                </a:ext>
              </a:extLst>
            </p:cNvPr>
            <p:cNvSpPr/>
            <p:nvPr/>
          </p:nvSpPr>
          <p:spPr>
            <a:xfrm>
              <a:off x="5867492" y="1741070"/>
              <a:ext cx="882650" cy="36933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MLP</a:t>
              </a:r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D6A1F667-599C-4931-8C8C-41D46AD88C5D}"/>
                </a:ext>
              </a:extLst>
            </p:cNvPr>
            <p:cNvSpPr/>
            <p:nvPr/>
          </p:nvSpPr>
          <p:spPr>
            <a:xfrm>
              <a:off x="4699671" y="1741070"/>
              <a:ext cx="882650" cy="36933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</a:t>
              </a: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F085F98D-13E8-4F96-8040-C0B985031DED}"/>
                </a:ext>
              </a:extLst>
            </p:cNvPr>
            <p:cNvSpPr/>
            <p:nvPr/>
          </p:nvSpPr>
          <p:spPr>
            <a:xfrm>
              <a:off x="8864605" y="1722767"/>
              <a:ext cx="2540000" cy="36933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Network Inference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43444FB-310D-428A-A2B6-BABA487436D3}"/>
              </a:ext>
            </a:extLst>
          </p:cNvPr>
          <p:cNvSpPr/>
          <p:nvPr/>
        </p:nvSpPr>
        <p:spPr>
          <a:xfrm>
            <a:off x="0" y="3618331"/>
            <a:ext cx="12192000" cy="277940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01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0" descr="TUL PYNQ-Z2: An Arduino and Raspberry Pi compatible Xilinx Zynq ...">
            <a:extLst>
              <a:ext uri="{FF2B5EF4-FFF2-40B4-BE49-F238E27FC236}">
                <a16:creationId xmlns:a16="http://schemas.microsoft.com/office/drawing/2014/main" id="{6DBFE216-741C-491F-A521-C6C92F6BC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97" y="5456035"/>
            <a:ext cx="1291993" cy="9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2" y="8"/>
            <a:ext cx="9648698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Week 2: From Inference to Training, From MLP to CNN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32</a:t>
            </a:fld>
            <a:r>
              <a:rPr lang="en-US"/>
              <a:t>  |  George Mason University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FB3E42-C722-420B-B175-B9875E8E8271}"/>
              </a:ext>
            </a:extLst>
          </p:cNvPr>
          <p:cNvCxnSpPr>
            <a:cxnSpLocks/>
          </p:cNvCxnSpPr>
          <p:nvPr/>
        </p:nvCxnSpPr>
        <p:spPr>
          <a:xfrm>
            <a:off x="0" y="3618331"/>
            <a:ext cx="1213403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BF7FC5C-FADF-4E03-AEAB-4CC75416FF3A}"/>
              </a:ext>
            </a:extLst>
          </p:cNvPr>
          <p:cNvSpPr txBox="1"/>
          <p:nvPr/>
        </p:nvSpPr>
        <p:spPr>
          <a:xfrm>
            <a:off x="75784" y="480847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Hardware</a:t>
            </a:r>
          </a:p>
        </p:txBody>
      </p:sp>
      <p:pic>
        <p:nvPicPr>
          <p:cNvPr id="49" name="Picture 48" descr="A picture containing text, monitor, electronics, light&#10;&#10;Description automatically generated">
            <a:extLst>
              <a:ext uri="{FF2B5EF4-FFF2-40B4-BE49-F238E27FC236}">
                <a16:creationId xmlns:a16="http://schemas.microsoft.com/office/drawing/2014/main" id="{09CD8FB8-C5EB-4BA7-AFAF-03ACC3957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30" y="4163096"/>
            <a:ext cx="1939657" cy="1129340"/>
          </a:xfrm>
          <a:prstGeom prst="rect">
            <a:avLst/>
          </a:prstGeom>
        </p:spPr>
      </p:pic>
      <p:pic>
        <p:nvPicPr>
          <p:cNvPr id="50" name="Picture 4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1FF2A57F-87DB-43D0-9EF4-839059739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470" y="4230755"/>
            <a:ext cx="1166268" cy="986651"/>
          </a:xfrm>
          <a:prstGeom prst="rect">
            <a:avLst/>
          </a:prstGeom>
        </p:spPr>
      </p:pic>
      <p:pic>
        <p:nvPicPr>
          <p:cNvPr id="51" name="Picture 18" descr="ZCU102 Evaluation Board User Guide">
            <a:extLst>
              <a:ext uri="{FF2B5EF4-FFF2-40B4-BE49-F238E27FC236}">
                <a16:creationId xmlns:a16="http://schemas.microsoft.com/office/drawing/2014/main" id="{E1446607-C3A0-4697-9349-C46BE1DA9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26" y="5173068"/>
            <a:ext cx="1104854" cy="117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14B100E3-9F05-4146-9BB5-1EA7FD63A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10" y="5433987"/>
            <a:ext cx="930250" cy="90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A298B4-FEB3-476E-B520-4883B6ACB713}"/>
              </a:ext>
            </a:extLst>
          </p:cNvPr>
          <p:cNvSpPr/>
          <p:nvPr/>
        </p:nvSpPr>
        <p:spPr>
          <a:xfrm>
            <a:off x="1466850" y="3704905"/>
            <a:ext cx="346800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881018-48F7-4966-BCF8-94D1689BCC27}"/>
              </a:ext>
            </a:extLst>
          </p:cNvPr>
          <p:cNvSpPr txBox="1"/>
          <p:nvPr/>
        </p:nvSpPr>
        <p:spPr>
          <a:xfrm>
            <a:off x="1466850" y="375544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Embedded Systems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C623DC-7B9F-4516-85F9-A6B69A36AB27}"/>
              </a:ext>
            </a:extLst>
          </p:cNvPr>
          <p:cNvSpPr txBox="1"/>
          <p:nvPr/>
        </p:nvSpPr>
        <p:spPr>
          <a:xfrm>
            <a:off x="75784" y="21114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61107BB-78D8-4849-AB1F-F3861DD75C29}"/>
              </a:ext>
            </a:extLst>
          </p:cNvPr>
          <p:cNvSpPr/>
          <p:nvPr/>
        </p:nvSpPr>
        <p:spPr>
          <a:xfrm>
            <a:off x="1466850" y="1325570"/>
            <a:ext cx="2508250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99E287-A4CB-4FFB-8218-BA9FC76A3816}"/>
              </a:ext>
            </a:extLst>
          </p:cNvPr>
          <p:cNvSpPr txBox="1"/>
          <p:nvPr/>
        </p:nvSpPr>
        <p:spPr>
          <a:xfrm>
            <a:off x="1466850" y="133415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3433DC0-995C-4906-98ED-1DCEE7BF2872}"/>
              </a:ext>
            </a:extLst>
          </p:cNvPr>
          <p:cNvSpPr/>
          <p:nvPr/>
        </p:nvSpPr>
        <p:spPr>
          <a:xfrm>
            <a:off x="1568450" y="2213468"/>
            <a:ext cx="2228850" cy="3484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040670F-E164-4423-8E9C-702CC65FB9F8}"/>
              </a:ext>
            </a:extLst>
          </p:cNvPr>
          <p:cNvSpPr/>
          <p:nvPr/>
        </p:nvSpPr>
        <p:spPr>
          <a:xfrm>
            <a:off x="1568450" y="2678042"/>
            <a:ext cx="2228850" cy="3484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146142-7A37-4B77-8F07-EA28A5A049D0}"/>
              </a:ext>
            </a:extLst>
          </p:cNvPr>
          <p:cNvSpPr txBox="1"/>
          <p:nvPr/>
        </p:nvSpPr>
        <p:spPr>
          <a:xfrm>
            <a:off x="2451100" y="2996692"/>
            <a:ext cx="539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Arial" panose="020B0604020202020204" pitchFamily="34" charset="0"/>
              </a:rPr>
              <a:t>…</a:t>
            </a:r>
            <a:endParaRPr lang="en-US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5D6CE323-9639-4F43-A35B-FE47CAE15B42}"/>
              </a:ext>
            </a:extLst>
          </p:cNvPr>
          <p:cNvSpPr/>
          <p:nvPr/>
        </p:nvSpPr>
        <p:spPr>
          <a:xfrm>
            <a:off x="4013199" y="2296100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06B99E3-57FF-4033-8283-F1943C10C334}"/>
              </a:ext>
            </a:extLst>
          </p:cNvPr>
          <p:cNvGrpSpPr/>
          <p:nvPr/>
        </p:nvGrpSpPr>
        <p:grpSpPr>
          <a:xfrm>
            <a:off x="8012355" y="2296100"/>
            <a:ext cx="731595" cy="290330"/>
            <a:chOff x="8260005" y="2296100"/>
            <a:chExt cx="731595" cy="290330"/>
          </a:xfrm>
        </p:grpSpPr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78756F46-3077-4AEA-A41C-EE2F81D5AD41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1EF5937A-2C55-4359-A369-A1B2E3922323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7EA8AE3-FF3E-4997-B37B-943C9922FD8F}"/>
              </a:ext>
            </a:extLst>
          </p:cNvPr>
          <p:cNvSpPr/>
          <p:nvPr/>
        </p:nvSpPr>
        <p:spPr>
          <a:xfrm>
            <a:off x="4636843" y="1324537"/>
            <a:ext cx="3346451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9271C3-30C7-481F-8391-7B01BF83A86D}"/>
              </a:ext>
            </a:extLst>
          </p:cNvPr>
          <p:cNvSpPr txBox="1"/>
          <p:nvPr/>
        </p:nvSpPr>
        <p:spPr>
          <a:xfrm>
            <a:off x="4610099" y="1349205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ML/DL Algorithms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0599A93-BC15-456F-983F-50F8A21F4B48}"/>
              </a:ext>
            </a:extLst>
          </p:cNvPr>
          <p:cNvSpPr/>
          <p:nvPr/>
        </p:nvSpPr>
        <p:spPr>
          <a:xfrm>
            <a:off x="5867492" y="2279324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LSTM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FF8B958C-FF52-485A-9A51-DE322D14B56E}"/>
              </a:ext>
            </a:extLst>
          </p:cNvPr>
          <p:cNvSpPr/>
          <p:nvPr/>
        </p:nvSpPr>
        <p:spPr>
          <a:xfrm>
            <a:off x="4714388" y="2279324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RNN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5AD36DA2-C92C-41F8-B461-6D426AED7FA2}"/>
              </a:ext>
            </a:extLst>
          </p:cNvPr>
          <p:cNvSpPr/>
          <p:nvPr/>
        </p:nvSpPr>
        <p:spPr>
          <a:xfrm>
            <a:off x="7020597" y="2292206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RL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F5307E1-6694-4489-9177-D5677487B47B}"/>
              </a:ext>
            </a:extLst>
          </p:cNvPr>
          <p:cNvSpPr/>
          <p:nvPr/>
        </p:nvSpPr>
        <p:spPr>
          <a:xfrm>
            <a:off x="4699671" y="2798662"/>
            <a:ext cx="1654847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</a:t>
            </a:r>
            <a:r>
              <a:rPr lang="en-US" altLang="zh-CN" b="1" dirty="0"/>
              <a:t>ransformer</a:t>
            </a:r>
            <a:endParaRPr lang="en-US" b="1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423E30A9-1197-41E7-8345-F94D0BFE5DCB}"/>
              </a:ext>
            </a:extLst>
          </p:cNvPr>
          <p:cNvSpPr/>
          <p:nvPr/>
        </p:nvSpPr>
        <p:spPr>
          <a:xfrm>
            <a:off x="6514519" y="2790226"/>
            <a:ext cx="1388728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MLP-Mixer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E69F295-ECAF-4D1A-A31D-211A77DAE296}"/>
              </a:ext>
            </a:extLst>
          </p:cNvPr>
          <p:cNvSpPr txBox="1"/>
          <p:nvPr/>
        </p:nvSpPr>
        <p:spPr>
          <a:xfrm>
            <a:off x="6038942" y="3065054"/>
            <a:ext cx="539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EB1292F-DC60-4ABE-B900-02B842F38AC6}"/>
              </a:ext>
            </a:extLst>
          </p:cNvPr>
          <p:cNvSpPr/>
          <p:nvPr/>
        </p:nvSpPr>
        <p:spPr>
          <a:xfrm>
            <a:off x="4967893" y="4922623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F4BC66-6300-4A20-BA01-B9DBAB2552A6}"/>
              </a:ext>
            </a:extLst>
          </p:cNvPr>
          <p:cNvGrpSpPr/>
          <p:nvPr/>
        </p:nvGrpSpPr>
        <p:grpSpPr>
          <a:xfrm>
            <a:off x="5601750" y="3710977"/>
            <a:ext cx="2369370" cy="2677221"/>
            <a:chOff x="6171728" y="3710977"/>
            <a:chExt cx="2369370" cy="2677221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E4972EF-A1EA-4C9F-8554-32387237B3C7}"/>
                </a:ext>
              </a:extLst>
            </p:cNvPr>
            <p:cNvSpPr/>
            <p:nvPr/>
          </p:nvSpPr>
          <p:spPr>
            <a:xfrm>
              <a:off x="6171728" y="3710977"/>
              <a:ext cx="2369370" cy="2677221"/>
            </a:xfrm>
            <a:prstGeom prst="roundRect">
              <a:avLst>
                <a:gd name="adj" fmla="val 670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1548236-2EE6-4B60-9011-217A67500841}"/>
                </a:ext>
              </a:extLst>
            </p:cNvPr>
            <p:cNvSpPr txBox="1"/>
            <p:nvPr/>
          </p:nvSpPr>
          <p:spPr>
            <a:xfrm>
              <a:off x="6214820" y="3751426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Performance Model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41DBF77-5374-4521-BD9D-A59B4E043F72}"/>
                </a:ext>
              </a:extLst>
            </p:cNvPr>
            <p:cNvSpPr/>
            <p:nvPr/>
          </p:nvSpPr>
          <p:spPr>
            <a:xfrm>
              <a:off x="6235004" y="4270362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Resource Usage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2717F0C-653C-48D3-8C20-A9191C26F39B}"/>
                </a:ext>
              </a:extLst>
            </p:cNvPr>
            <p:cNvSpPr/>
            <p:nvPr/>
          </p:nvSpPr>
          <p:spPr>
            <a:xfrm>
              <a:off x="6235004" y="5043515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Power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16812D-04A5-4027-8435-FF62C527E63C}"/>
                </a:ext>
              </a:extLst>
            </p:cNvPr>
            <p:cNvSpPr/>
            <p:nvPr/>
          </p:nvSpPr>
          <p:spPr>
            <a:xfrm>
              <a:off x="6235004" y="5853932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Latency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84393D-1C14-48A3-B04E-A0E040F62DC5}"/>
              </a:ext>
            </a:extLst>
          </p:cNvPr>
          <p:cNvGrpSpPr/>
          <p:nvPr/>
        </p:nvGrpSpPr>
        <p:grpSpPr>
          <a:xfrm>
            <a:off x="7983294" y="4898350"/>
            <a:ext cx="731595" cy="290330"/>
            <a:chOff x="8260005" y="2296100"/>
            <a:chExt cx="731595" cy="290330"/>
          </a:xfrm>
        </p:grpSpPr>
        <p:sp>
          <p:nvSpPr>
            <p:cNvPr id="108" name="Arrow: Right 107">
              <a:extLst>
                <a:ext uri="{FF2B5EF4-FFF2-40B4-BE49-F238E27FC236}">
                  <a16:creationId xmlns:a16="http://schemas.microsoft.com/office/drawing/2014/main" id="{127ABD9A-0F2E-4334-A841-F0326251B3BE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Arrow: Right 108">
              <a:extLst>
                <a:ext uri="{FF2B5EF4-FFF2-40B4-BE49-F238E27FC236}">
                  <a16:creationId xmlns:a16="http://schemas.microsoft.com/office/drawing/2014/main" id="{91725E46-437B-42E4-B1AD-B3A925D4A557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53FB1B6-2E08-4F25-B21E-BC28B3615838}"/>
              </a:ext>
            </a:extLst>
          </p:cNvPr>
          <p:cNvSpPr/>
          <p:nvPr/>
        </p:nvSpPr>
        <p:spPr>
          <a:xfrm>
            <a:off x="8761403" y="3710977"/>
            <a:ext cx="268764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C8968FB-86D8-4EEA-8863-C84703585D1B}"/>
              </a:ext>
            </a:extLst>
          </p:cNvPr>
          <p:cNvSpPr txBox="1"/>
          <p:nvPr/>
        </p:nvSpPr>
        <p:spPr>
          <a:xfrm>
            <a:off x="8843737" y="375142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Optimization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77A57B-3097-4640-AA7B-E098F360A2DA}"/>
              </a:ext>
            </a:extLst>
          </p:cNvPr>
          <p:cNvSpPr/>
          <p:nvPr/>
        </p:nvSpPr>
        <p:spPr>
          <a:xfrm>
            <a:off x="8888909" y="4225081"/>
            <a:ext cx="2464896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  <a:r>
              <a:rPr lang="en-US" altLang="zh-CN" b="1" dirty="0"/>
              <a:t>ardware Design</a:t>
            </a:r>
            <a:endParaRPr lang="en-US" b="1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1348489-432D-4AEE-A106-0D03EE8DE4E6}"/>
              </a:ext>
            </a:extLst>
          </p:cNvPr>
          <p:cNvSpPr/>
          <p:nvPr/>
        </p:nvSpPr>
        <p:spPr>
          <a:xfrm>
            <a:off x="8894555" y="5026481"/>
            <a:ext cx="2453604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Mapping/Scheduling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6C78F5E-53F3-40BA-9A06-8548A939AACB}"/>
              </a:ext>
            </a:extLst>
          </p:cNvPr>
          <p:cNvSpPr/>
          <p:nvPr/>
        </p:nvSpPr>
        <p:spPr>
          <a:xfrm>
            <a:off x="8894555" y="5853932"/>
            <a:ext cx="2453604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  <a:r>
              <a:rPr lang="en-US" altLang="zh-CN" b="1" dirty="0"/>
              <a:t>ommunication</a:t>
            </a:r>
            <a:endParaRPr lang="en-US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8FC9C7-B5CA-4698-8A1B-1FB2D6132769}"/>
              </a:ext>
            </a:extLst>
          </p:cNvPr>
          <p:cNvGrpSpPr/>
          <p:nvPr/>
        </p:nvGrpSpPr>
        <p:grpSpPr>
          <a:xfrm>
            <a:off x="11449049" y="2272351"/>
            <a:ext cx="507479" cy="2900718"/>
            <a:chOff x="11449049" y="2272351"/>
            <a:chExt cx="507479" cy="2900718"/>
          </a:xfrm>
          <a:solidFill>
            <a:srgbClr val="FF0000"/>
          </a:solidFill>
        </p:grpSpPr>
        <p:sp>
          <p:nvSpPr>
            <p:cNvPr id="121" name="Arrow: Bent-Up 120">
              <a:extLst>
                <a:ext uri="{FF2B5EF4-FFF2-40B4-BE49-F238E27FC236}">
                  <a16:creationId xmlns:a16="http://schemas.microsoft.com/office/drawing/2014/main" id="{BBD7CD06-0C7C-4216-92EA-26A690BA9C1C}"/>
                </a:ext>
              </a:extLst>
            </p:cNvPr>
            <p:cNvSpPr/>
            <p:nvPr/>
          </p:nvSpPr>
          <p:spPr>
            <a:xfrm rot="5400000" flipV="1">
              <a:off x="10291912" y="3508453"/>
              <a:ext cx="2821753" cy="507479"/>
            </a:xfrm>
            <a:prstGeom prst="bentUp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Arrow: Bent-Up 121">
              <a:extLst>
                <a:ext uri="{FF2B5EF4-FFF2-40B4-BE49-F238E27FC236}">
                  <a16:creationId xmlns:a16="http://schemas.microsoft.com/office/drawing/2014/main" id="{B8048A44-BB6F-4F6A-BCF0-5BBE590689C4}"/>
                </a:ext>
              </a:extLst>
            </p:cNvPr>
            <p:cNvSpPr/>
            <p:nvPr/>
          </p:nvSpPr>
          <p:spPr>
            <a:xfrm rot="5400000" flipH="1" flipV="1">
              <a:off x="10366181" y="3359231"/>
              <a:ext cx="2677225" cy="503466"/>
            </a:xfrm>
            <a:prstGeom prst="bentUp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2A53F53-6F11-4D45-9F3A-497257B4F3E4}"/>
              </a:ext>
            </a:extLst>
          </p:cNvPr>
          <p:cNvGrpSpPr/>
          <p:nvPr/>
        </p:nvGrpSpPr>
        <p:grpSpPr>
          <a:xfrm rot="5400000">
            <a:off x="-493482" y="3509042"/>
            <a:ext cx="2300403" cy="298468"/>
            <a:chOff x="8260005" y="2296100"/>
            <a:chExt cx="731595" cy="290330"/>
          </a:xfrm>
          <a:solidFill>
            <a:srgbClr val="FF0000"/>
          </a:solidFill>
        </p:grpSpPr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AD9909B7-94B0-47BE-83B1-DE8CD80A0BA6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Arrow: Right 124">
              <a:extLst>
                <a:ext uri="{FF2B5EF4-FFF2-40B4-BE49-F238E27FC236}">
                  <a16:creationId xmlns:a16="http://schemas.microsoft.com/office/drawing/2014/main" id="{F9AC292B-A7F6-44DC-A741-D50B60D5765A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AE0D9BD3-0999-4198-A851-95F7F2C6DD09}"/>
              </a:ext>
            </a:extLst>
          </p:cNvPr>
          <p:cNvSpPr/>
          <p:nvPr/>
        </p:nvSpPr>
        <p:spPr>
          <a:xfrm>
            <a:off x="8772037" y="1325569"/>
            <a:ext cx="2677013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B4F9FD8-4FF1-4861-B91A-956458B01293}"/>
              </a:ext>
            </a:extLst>
          </p:cNvPr>
          <p:cNvSpPr txBox="1"/>
          <p:nvPr/>
        </p:nvSpPr>
        <p:spPr>
          <a:xfrm>
            <a:off x="8772037" y="1340139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Optimization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3781279-4811-442A-A256-6AF37032E5A5}"/>
              </a:ext>
            </a:extLst>
          </p:cNvPr>
          <p:cNvSpPr/>
          <p:nvPr/>
        </p:nvSpPr>
        <p:spPr>
          <a:xfrm>
            <a:off x="8858251" y="3073792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D</a:t>
            </a:r>
            <a:r>
              <a:rPr lang="en-US" altLang="zh-CN" b="1" dirty="0"/>
              <a:t>esign</a:t>
            </a:r>
            <a:endParaRPr lang="en-US" b="1" dirty="0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310EFA52-948D-4E2C-B1B2-A4A10E381F4F}"/>
              </a:ext>
            </a:extLst>
          </p:cNvPr>
          <p:cNvSpPr/>
          <p:nvPr/>
        </p:nvSpPr>
        <p:spPr>
          <a:xfrm>
            <a:off x="8864605" y="2620866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Compression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BEEC34-607A-4D55-8FE6-F5B426D7B3F9}"/>
              </a:ext>
            </a:extLst>
          </p:cNvPr>
          <p:cNvGrpSpPr/>
          <p:nvPr/>
        </p:nvGrpSpPr>
        <p:grpSpPr>
          <a:xfrm>
            <a:off x="5561" y="1323505"/>
            <a:ext cx="12134031" cy="5065662"/>
            <a:chOff x="5561" y="1323505"/>
            <a:chExt cx="12134031" cy="50656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72C45B5-114A-44F2-8C63-1B26552D80FE}"/>
                </a:ext>
              </a:extLst>
            </p:cNvPr>
            <p:cNvSpPr/>
            <p:nvPr/>
          </p:nvSpPr>
          <p:spPr>
            <a:xfrm>
              <a:off x="5561" y="1323505"/>
              <a:ext cx="12134031" cy="5065662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DB01D104-7D14-46B7-9FED-3BEA85B7E75F}"/>
                </a:ext>
              </a:extLst>
            </p:cNvPr>
            <p:cNvSpPr/>
            <p:nvPr/>
          </p:nvSpPr>
          <p:spPr>
            <a:xfrm>
              <a:off x="1568450" y="1730730"/>
              <a:ext cx="2228850" cy="36933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Computer Vision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E53205D3-9A40-46AE-B097-EA8D4F32F7DF}"/>
                </a:ext>
              </a:extLst>
            </p:cNvPr>
            <p:cNvSpPr/>
            <p:nvPr/>
          </p:nvSpPr>
          <p:spPr>
            <a:xfrm>
              <a:off x="5867492" y="1741070"/>
              <a:ext cx="882650" cy="36933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MLP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7091D536-394E-4E58-BD6D-47ECD52E997B}"/>
                </a:ext>
              </a:extLst>
            </p:cNvPr>
            <p:cNvSpPr/>
            <p:nvPr/>
          </p:nvSpPr>
          <p:spPr>
            <a:xfrm>
              <a:off x="4699671" y="1741070"/>
              <a:ext cx="882650" cy="36933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2C1B91DB-F42D-499C-A442-DD532247AB4F}"/>
                </a:ext>
              </a:extLst>
            </p:cNvPr>
            <p:cNvSpPr/>
            <p:nvPr/>
          </p:nvSpPr>
          <p:spPr>
            <a:xfrm>
              <a:off x="8864605" y="1722767"/>
              <a:ext cx="2540000" cy="36933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Network Inference</a:t>
              </a: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FC7ACB6D-BAE2-4FEE-9E39-293B69BF90BB}"/>
                </a:ext>
              </a:extLst>
            </p:cNvPr>
            <p:cNvSpPr/>
            <p:nvPr/>
          </p:nvSpPr>
          <p:spPr>
            <a:xfrm>
              <a:off x="7020597" y="1744788"/>
              <a:ext cx="882650" cy="36933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CNN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94DDBF55-3822-4B79-BE78-7629DE1E9ED6}"/>
                </a:ext>
              </a:extLst>
            </p:cNvPr>
            <p:cNvSpPr/>
            <p:nvPr/>
          </p:nvSpPr>
          <p:spPr>
            <a:xfrm>
              <a:off x="8864605" y="2172806"/>
              <a:ext cx="2540000" cy="36933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Network Training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49E766AB-F003-479D-9EAE-24B3BD5C1990}"/>
              </a:ext>
            </a:extLst>
          </p:cNvPr>
          <p:cNvSpPr/>
          <p:nvPr/>
        </p:nvSpPr>
        <p:spPr>
          <a:xfrm>
            <a:off x="0" y="3618331"/>
            <a:ext cx="12192000" cy="277940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975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0" descr="TUL PYNQ-Z2: An Arduino and Raspberry Pi compatible Xilinx Zynq ...">
            <a:extLst>
              <a:ext uri="{FF2B5EF4-FFF2-40B4-BE49-F238E27FC236}">
                <a16:creationId xmlns:a16="http://schemas.microsoft.com/office/drawing/2014/main" id="{6DBFE216-741C-491F-A521-C6C92F6BC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97" y="5456035"/>
            <a:ext cx="1291993" cy="9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Week 3-4: From CV to NLP</a:t>
            </a:r>
            <a:br>
              <a:rPr lang="en-US" altLang="zh-CN" dirty="0">
                <a:solidFill>
                  <a:srgbClr val="00909E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 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33</a:t>
            </a:fld>
            <a:r>
              <a:rPr lang="en-US"/>
              <a:t>  |  George Mason University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FB3E42-C722-420B-B175-B9875E8E8271}"/>
              </a:ext>
            </a:extLst>
          </p:cNvPr>
          <p:cNvCxnSpPr>
            <a:cxnSpLocks/>
          </p:cNvCxnSpPr>
          <p:nvPr/>
        </p:nvCxnSpPr>
        <p:spPr>
          <a:xfrm>
            <a:off x="0" y="3618331"/>
            <a:ext cx="1213403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BF7FC5C-FADF-4E03-AEAB-4CC75416FF3A}"/>
              </a:ext>
            </a:extLst>
          </p:cNvPr>
          <p:cNvSpPr txBox="1"/>
          <p:nvPr/>
        </p:nvSpPr>
        <p:spPr>
          <a:xfrm>
            <a:off x="75784" y="480847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Hardware</a:t>
            </a:r>
          </a:p>
        </p:txBody>
      </p:sp>
      <p:pic>
        <p:nvPicPr>
          <p:cNvPr id="49" name="Picture 48" descr="A picture containing text, monitor, electronics, light&#10;&#10;Description automatically generated">
            <a:extLst>
              <a:ext uri="{FF2B5EF4-FFF2-40B4-BE49-F238E27FC236}">
                <a16:creationId xmlns:a16="http://schemas.microsoft.com/office/drawing/2014/main" id="{09CD8FB8-C5EB-4BA7-AFAF-03ACC3957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30" y="4163096"/>
            <a:ext cx="1939657" cy="1129340"/>
          </a:xfrm>
          <a:prstGeom prst="rect">
            <a:avLst/>
          </a:prstGeom>
        </p:spPr>
      </p:pic>
      <p:pic>
        <p:nvPicPr>
          <p:cNvPr id="50" name="Picture 4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1FF2A57F-87DB-43D0-9EF4-839059739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470" y="4230755"/>
            <a:ext cx="1166268" cy="986651"/>
          </a:xfrm>
          <a:prstGeom prst="rect">
            <a:avLst/>
          </a:prstGeom>
        </p:spPr>
      </p:pic>
      <p:pic>
        <p:nvPicPr>
          <p:cNvPr id="51" name="Picture 18" descr="ZCU102 Evaluation Board User Guide">
            <a:extLst>
              <a:ext uri="{FF2B5EF4-FFF2-40B4-BE49-F238E27FC236}">
                <a16:creationId xmlns:a16="http://schemas.microsoft.com/office/drawing/2014/main" id="{E1446607-C3A0-4697-9349-C46BE1DA9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26" y="5173068"/>
            <a:ext cx="1104854" cy="117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14B100E3-9F05-4146-9BB5-1EA7FD63A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10" y="5433987"/>
            <a:ext cx="930250" cy="90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A298B4-FEB3-476E-B520-4883B6ACB713}"/>
              </a:ext>
            </a:extLst>
          </p:cNvPr>
          <p:cNvSpPr/>
          <p:nvPr/>
        </p:nvSpPr>
        <p:spPr>
          <a:xfrm>
            <a:off x="1466850" y="3704905"/>
            <a:ext cx="346800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881018-48F7-4966-BCF8-94D1689BCC27}"/>
              </a:ext>
            </a:extLst>
          </p:cNvPr>
          <p:cNvSpPr txBox="1"/>
          <p:nvPr/>
        </p:nvSpPr>
        <p:spPr>
          <a:xfrm>
            <a:off x="1466850" y="375544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Embedded Systems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C623DC-7B9F-4516-85F9-A6B69A36AB27}"/>
              </a:ext>
            </a:extLst>
          </p:cNvPr>
          <p:cNvSpPr txBox="1"/>
          <p:nvPr/>
        </p:nvSpPr>
        <p:spPr>
          <a:xfrm>
            <a:off x="75784" y="21114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61107BB-78D8-4849-AB1F-F3861DD75C29}"/>
              </a:ext>
            </a:extLst>
          </p:cNvPr>
          <p:cNvSpPr/>
          <p:nvPr/>
        </p:nvSpPr>
        <p:spPr>
          <a:xfrm>
            <a:off x="1466850" y="1325570"/>
            <a:ext cx="2508250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99E287-A4CB-4FFB-8218-BA9FC76A3816}"/>
              </a:ext>
            </a:extLst>
          </p:cNvPr>
          <p:cNvSpPr txBox="1"/>
          <p:nvPr/>
        </p:nvSpPr>
        <p:spPr>
          <a:xfrm>
            <a:off x="1466850" y="133415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040670F-E164-4423-8E9C-702CC65FB9F8}"/>
              </a:ext>
            </a:extLst>
          </p:cNvPr>
          <p:cNvSpPr/>
          <p:nvPr/>
        </p:nvSpPr>
        <p:spPr>
          <a:xfrm>
            <a:off x="1568450" y="2678042"/>
            <a:ext cx="2228850" cy="3484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146142-7A37-4B77-8F07-EA28A5A049D0}"/>
              </a:ext>
            </a:extLst>
          </p:cNvPr>
          <p:cNvSpPr txBox="1"/>
          <p:nvPr/>
        </p:nvSpPr>
        <p:spPr>
          <a:xfrm>
            <a:off x="2451100" y="2996692"/>
            <a:ext cx="539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Arial" panose="020B0604020202020204" pitchFamily="34" charset="0"/>
              </a:rPr>
              <a:t>…</a:t>
            </a:r>
            <a:endParaRPr lang="en-US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5D6CE323-9639-4F43-A35B-FE47CAE15B42}"/>
              </a:ext>
            </a:extLst>
          </p:cNvPr>
          <p:cNvSpPr/>
          <p:nvPr/>
        </p:nvSpPr>
        <p:spPr>
          <a:xfrm>
            <a:off x="4013199" y="2296100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06B99E3-57FF-4033-8283-F1943C10C334}"/>
              </a:ext>
            </a:extLst>
          </p:cNvPr>
          <p:cNvGrpSpPr/>
          <p:nvPr/>
        </p:nvGrpSpPr>
        <p:grpSpPr>
          <a:xfrm>
            <a:off x="8012355" y="2296100"/>
            <a:ext cx="731595" cy="290330"/>
            <a:chOff x="8260005" y="2296100"/>
            <a:chExt cx="731595" cy="290330"/>
          </a:xfrm>
        </p:grpSpPr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78756F46-3077-4AEA-A41C-EE2F81D5AD41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1EF5937A-2C55-4359-A369-A1B2E3922323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7EA8AE3-FF3E-4997-B37B-943C9922FD8F}"/>
              </a:ext>
            </a:extLst>
          </p:cNvPr>
          <p:cNvSpPr/>
          <p:nvPr/>
        </p:nvSpPr>
        <p:spPr>
          <a:xfrm>
            <a:off x="4636843" y="1324537"/>
            <a:ext cx="3346451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9271C3-30C7-481F-8391-7B01BF83A86D}"/>
              </a:ext>
            </a:extLst>
          </p:cNvPr>
          <p:cNvSpPr txBox="1"/>
          <p:nvPr/>
        </p:nvSpPr>
        <p:spPr>
          <a:xfrm>
            <a:off x="4610099" y="1349205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ML/DL Algorithms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5AD36DA2-C92C-41F8-B461-6D426AED7FA2}"/>
              </a:ext>
            </a:extLst>
          </p:cNvPr>
          <p:cNvSpPr/>
          <p:nvPr/>
        </p:nvSpPr>
        <p:spPr>
          <a:xfrm>
            <a:off x="7020597" y="2292206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RL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423E30A9-1197-41E7-8345-F94D0BFE5DCB}"/>
              </a:ext>
            </a:extLst>
          </p:cNvPr>
          <p:cNvSpPr/>
          <p:nvPr/>
        </p:nvSpPr>
        <p:spPr>
          <a:xfrm>
            <a:off x="6514519" y="2790226"/>
            <a:ext cx="1388728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MLP-Mixer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E69F295-ECAF-4D1A-A31D-211A77DAE296}"/>
              </a:ext>
            </a:extLst>
          </p:cNvPr>
          <p:cNvSpPr txBox="1"/>
          <p:nvPr/>
        </p:nvSpPr>
        <p:spPr>
          <a:xfrm>
            <a:off x="6038942" y="3065054"/>
            <a:ext cx="539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EB1292F-DC60-4ABE-B900-02B842F38AC6}"/>
              </a:ext>
            </a:extLst>
          </p:cNvPr>
          <p:cNvSpPr/>
          <p:nvPr/>
        </p:nvSpPr>
        <p:spPr>
          <a:xfrm>
            <a:off x="4967893" y="4922623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F4BC66-6300-4A20-BA01-B9DBAB2552A6}"/>
              </a:ext>
            </a:extLst>
          </p:cNvPr>
          <p:cNvGrpSpPr/>
          <p:nvPr/>
        </p:nvGrpSpPr>
        <p:grpSpPr>
          <a:xfrm>
            <a:off x="5601750" y="3710977"/>
            <a:ext cx="2369370" cy="2677221"/>
            <a:chOff x="6171728" y="3710977"/>
            <a:chExt cx="2369370" cy="2677221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E4972EF-A1EA-4C9F-8554-32387237B3C7}"/>
                </a:ext>
              </a:extLst>
            </p:cNvPr>
            <p:cNvSpPr/>
            <p:nvPr/>
          </p:nvSpPr>
          <p:spPr>
            <a:xfrm>
              <a:off x="6171728" y="3710977"/>
              <a:ext cx="2369370" cy="2677221"/>
            </a:xfrm>
            <a:prstGeom prst="roundRect">
              <a:avLst>
                <a:gd name="adj" fmla="val 670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1548236-2EE6-4B60-9011-217A67500841}"/>
                </a:ext>
              </a:extLst>
            </p:cNvPr>
            <p:cNvSpPr txBox="1"/>
            <p:nvPr/>
          </p:nvSpPr>
          <p:spPr>
            <a:xfrm>
              <a:off x="6214820" y="3751426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Performance Model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41DBF77-5374-4521-BD9D-A59B4E043F72}"/>
                </a:ext>
              </a:extLst>
            </p:cNvPr>
            <p:cNvSpPr/>
            <p:nvPr/>
          </p:nvSpPr>
          <p:spPr>
            <a:xfrm>
              <a:off x="6235004" y="4270362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Resource Usage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2717F0C-653C-48D3-8C20-A9191C26F39B}"/>
                </a:ext>
              </a:extLst>
            </p:cNvPr>
            <p:cNvSpPr/>
            <p:nvPr/>
          </p:nvSpPr>
          <p:spPr>
            <a:xfrm>
              <a:off x="6235004" y="5043515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Power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16812D-04A5-4027-8435-FF62C527E63C}"/>
                </a:ext>
              </a:extLst>
            </p:cNvPr>
            <p:cNvSpPr/>
            <p:nvPr/>
          </p:nvSpPr>
          <p:spPr>
            <a:xfrm>
              <a:off x="6235004" y="5853932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Latency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84393D-1C14-48A3-B04E-A0E040F62DC5}"/>
              </a:ext>
            </a:extLst>
          </p:cNvPr>
          <p:cNvGrpSpPr/>
          <p:nvPr/>
        </p:nvGrpSpPr>
        <p:grpSpPr>
          <a:xfrm>
            <a:off x="7983294" y="4898350"/>
            <a:ext cx="731595" cy="290330"/>
            <a:chOff x="8260005" y="2296100"/>
            <a:chExt cx="731595" cy="290330"/>
          </a:xfrm>
        </p:grpSpPr>
        <p:sp>
          <p:nvSpPr>
            <p:cNvPr id="108" name="Arrow: Right 107">
              <a:extLst>
                <a:ext uri="{FF2B5EF4-FFF2-40B4-BE49-F238E27FC236}">
                  <a16:creationId xmlns:a16="http://schemas.microsoft.com/office/drawing/2014/main" id="{127ABD9A-0F2E-4334-A841-F0326251B3BE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Arrow: Right 108">
              <a:extLst>
                <a:ext uri="{FF2B5EF4-FFF2-40B4-BE49-F238E27FC236}">
                  <a16:creationId xmlns:a16="http://schemas.microsoft.com/office/drawing/2014/main" id="{91725E46-437B-42E4-B1AD-B3A925D4A557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53FB1B6-2E08-4F25-B21E-BC28B3615838}"/>
              </a:ext>
            </a:extLst>
          </p:cNvPr>
          <p:cNvSpPr/>
          <p:nvPr/>
        </p:nvSpPr>
        <p:spPr>
          <a:xfrm>
            <a:off x="8761403" y="3710977"/>
            <a:ext cx="268764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C8968FB-86D8-4EEA-8863-C84703585D1B}"/>
              </a:ext>
            </a:extLst>
          </p:cNvPr>
          <p:cNvSpPr txBox="1"/>
          <p:nvPr/>
        </p:nvSpPr>
        <p:spPr>
          <a:xfrm>
            <a:off x="8843737" y="375142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Optimization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77A57B-3097-4640-AA7B-E098F360A2DA}"/>
              </a:ext>
            </a:extLst>
          </p:cNvPr>
          <p:cNvSpPr/>
          <p:nvPr/>
        </p:nvSpPr>
        <p:spPr>
          <a:xfrm>
            <a:off x="8888909" y="4225081"/>
            <a:ext cx="2464896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  <a:r>
              <a:rPr lang="en-US" altLang="zh-CN" b="1" dirty="0"/>
              <a:t>ardware Design</a:t>
            </a:r>
            <a:endParaRPr lang="en-US" b="1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1348489-432D-4AEE-A106-0D03EE8DE4E6}"/>
              </a:ext>
            </a:extLst>
          </p:cNvPr>
          <p:cNvSpPr/>
          <p:nvPr/>
        </p:nvSpPr>
        <p:spPr>
          <a:xfrm>
            <a:off x="8894555" y="5026481"/>
            <a:ext cx="2453604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Mapping/Scheduling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6C78F5E-53F3-40BA-9A06-8548A939AACB}"/>
              </a:ext>
            </a:extLst>
          </p:cNvPr>
          <p:cNvSpPr/>
          <p:nvPr/>
        </p:nvSpPr>
        <p:spPr>
          <a:xfrm>
            <a:off x="8894555" y="5853932"/>
            <a:ext cx="2453604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  <a:r>
              <a:rPr lang="en-US" altLang="zh-CN" b="1" dirty="0"/>
              <a:t>ommunication</a:t>
            </a:r>
            <a:endParaRPr lang="en-US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8FC9C7-B5CA-4698-8A1B-1FB2D6132769}"/>
              </a:ext>
            </a:extLst>
          </p:cNvPr>
          <p:cNvGrpSpPr/>
          <p:nvPr/>
        </p:nvGrpSpPr>
        <p:grpSpPr>
          <a:xfrm>
            <a:off x="11449049" y="2272351"/>
            <a:ext cx="507479" cy="2900718"/>
            <a:chOff x="11449049" y="2272351"/>
            <a:chExt cx="507479" cy="2900718"/>
          </a:xfrm>
          <a:solidFill>
            <a:srgbClr val="FF0000"/>
          </a:solidFill>
        </p:grpSpPr>
        <p:sp>
          <p:nvSpPr>
            <p:cNvPr id="121" name="Arrow: Bent-Up 120">
              <a:extLst>
                <a:ext uri="{FF2B5EF4-FFF2-40B4-BE49-F238E27FC236}">
                  <a16:creationId xmlns:a16="http://schemas.microsoft.com/office/drawing/2014/main" id="{BBD7CD06-0C7C-4216-92EA-26A690BA9C1C}"/>
                </a:ext>
              </a:extLst>
            </p:cNvPr>
            <p:cNvSpPr/>
            <p:nvPr/>
          </p:nvSpPr>
          <p:spPr>
            <a:xfrm rot="5400000" flipV="1">
              <a:off x="10291912" y="3508453"/>
              <a:ext cx="2821753" cy="507479"/>
            </a:xfrm>
            <a:prstGeom prst="bentUp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Arrow: Bent-Up 121">
              <a:extLst>
                <a:ext uri="{FF2B5EF4-FFF2-40B4-BE49-F238E27FC236}">
                  <a16:creationId xmlns:a16="http://schemas.microsoft.com/office/drawing/2014/main" id="{B8048A44-BB6F-4F6A-BCF0-5BBE590689C4}"/>
                </a:ext>
              </a:extLst>
            </p:cNvPr>
            <p:cNvSpPr/>
            <p:nvPr/>
          </p:nvSpPr>
          <p:spPr>
            <a:xfrm rot="5400000" flipH="1" flipV="1">
              <a:off x="10366181" y="3359231"/>
              <a:ext cx="2677225" cy="503466"/>
            </a:xfrm>
            <a:prstGeom prst="bentUp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2A53F53-6F11-4D45-9F3A-497257B4F3E4}"/>
              </a:ext>
            </a:extLst>
          </p:cNvPr>
          <p:cNvGrpSpPr/>
          <p:nvPr/>
        </p:nvGrpSpPr>
        <p:grpSpPr>
          <a:xfrm rot="5400000">
            <a:off x="-493482" y="3509042"/>
            <a:ext cx="2300403" cy="298468"/>
            <a:chOff x="8260005" y="2296100"/>
            <a:chExt cx="731595" cy="290330"/>
          </a:xfrm>
          <a:solidFill>
            <a:srgbClr val="FF0000"/>
          </a:solidFill>
        </p:grpSpPr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AD9909B7-94B0-47BE-83B1-DE8CD80A0BA6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Arrow: Right 124">
              <a:extLst>
                <a:ext uri="{FF2B5EF4-FFF2-40B4-BE49-F238E27FC236}">
                  <a16:creationId xmlns:a16="http://schemas.microsoft.com/office/drawing/2014/main" id="{F9AC292B-A7F6-44DC-A741-D50B60D5765A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AE0D9BD3-0999-4198-A851-95F7F2C6DD09}"/>
              </a:ext>
            </a:extLst>
          </p:cNvPr>
          <p:cNvSpPr/>
          <p:nvPr/>
        </p:nvSpPr>
        <p:spPr>
          <a:xfrm>
            <a:off x="8772037" y="1325569"/>
            <a:ext cx="2677013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B4F9FD8-4FF1-4861-B91A-956458B01293}"/>
              </a:ext>
            </a:extLst>
          </p:cNvPr>
          <p:cNvSpPr txBox="1"/>
          <p:nvPr/>
        </p:nvSpPr>
        <p:spPr>
          <a:xfrm>
            <a:off x="8772037" y="1340139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Optimization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3781279-4811-442A-A256-6AF37032E5A5}"/>
              </a:ext>
            </a:extLst>
          </p:cNvPr>
          <p:cNvSpPr/>
          <p:nvPr/>
        </p:nvSpPr>
        <p:spPr>
          <a:xfrm>
            <a:off x="8858251" y="3073792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D</a:t>
            </a:r>
            <a:r>
              <a:rPr lang="en-US" altLang="zh-CN" b="1" dirty="0"/>
              <a:t>esign</a:t>
            </a:r>
            <a:endParaRPr lang="en-US" b="1" dirty="0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310EFA52-948D-4E2C-B1B2-A4A10E381F4F}"/>
              </a:ext>
            </a:extLst>
          </p:cNvPr>
          <p:cNvSpPr/>
          <p:nvPr/>
        </p:nvSpPr>
        <p:spPr>
          <a:xfrm>
            <a:off x="8864605" y="2620866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Compression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DB01D104-7D14-46B7-9FED-3BEA85B7E75F}"/>
              </a:ext>
            </a:extLst>
          </p:cNvPr>
          <p:cNvSpPr/>
          <p:nvPr/>
        </p:nvSpPr>
        <p:spPr>
          <a:xfrm>
            <a:off x="1568450" y="1730730"/>
            <a:ext cx="2228850" cy="36933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Computer Vision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53205D3-9A40-46AE-B097-EA8D4F32F7DF}"/>
              </a:ext>
            </a:extLst>
          </p:cNvPr>
          <p:cNvSpPr/>
          <p:nvPr/>
        </p:nvSpPr>
        <p:spPr>
          <a:xfrm>
            <a:off x="5867492" y="1741070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MLP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091D536-394E-4E58-BD6D-47ECD52E997B}"/>
              </a:ext>
            </a:extLst>
          </p:cNvPr>
          <p:cNvSpPr/>
          <p:nvPr/>
        </p:nvSpPr>
        <p:spPr>
          <a:xfrm>
            <a:off x="4699671" y="1741070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C7ACB6D-BAE2-4FEE-9E39-293B69BF90BB}"/>
              </a:ext>
            </a:extLst>
          </p:cNvPr>
          <p:cNvSpPr/>
          <p:nvPr/>
        </p:nvSpPr>
        <p:spPr>
          <a:xfrm>
            <a:off x="7020597" y="1744788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CNN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34BEF4-F440-4981-B4E2-3018D2C6A21B}"/>
              </a:ext>
            </a:extLst>
          </p:cNvPr>
          <p:cNvGrpSpPr/>
          <p:nvPr/>
        </p:nvGrpSpPr>
        <p:grpSpPr>
          <a:xfrm>
            <a:off x="5561" y="1323505"/>
            <a:ext cx="12134031" cy="5065662"/>
            <a:chOff x="5561" y="1323505"/>
            <a:chExt cx="12134031" cy="50656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72C45B5-114A-44F2-8C63-1B26552D80FE}"/>
                </a:ext>
              </a:extLst>
            </p:cNvPr>
            <p:cNvSpPr/>
            <p:nvPr/>
          </p:nvSpPr>
          <p:spPr>
            <a:xfrm>
              <a:off x="5561" y="1323505"/>
              <a:ext cx="12134031" cy="5065662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03433DC0-995C-4906-98ED-1DCEE7BF2872}"/>
                </a:ext>
              </a:extLst>
            </p:cNvPr>
            <p:cNvSpPr/>
            <p:nvPr/>
          </p:nvSpPr>
          <p:spPr>
            <a:xfrm>
              <a:off x="1568450" y="2213468"/>
              <a:ext cx="2228850" cy="348488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Natural Language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A0599A93-BC15-456F-983F-50F8A21F4B48}"/>
                </a:ext>
              </a:extLst>
            </p:cNvPr>
            <p:cNvSpPr/>
            <p:nvPr/>
          </p:nvSpPr>
          <p:spPr>
            <a:xfrm>
              <a:off x="5867492" y="2279324"/>
              <a:ext cx="882650" cy="36933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LSTM</a:t>
              </a: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FF8B958C-FF52-485A-9A51-DE322D14B56E}"/>
                </a:ext>
              </a:extLst>
            </p:cNvPr>
            <p:cNvSpPr/>
            <p:nvPr/>
          </p:nvSpPr>
          <p:spPr>
            <a:xfrm>
              <a:off x="4714388" y="2279324"/>
              <a:ext cx="882650" cy="36933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RNN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EF5307E1-6694-4489-9177-D5677487B47B}"/>
                </a:ext>
              </a:extLst>
            </p:cNvPr>
            <p:cNvSpPr/>
            <p:nvPr/>
          </p:nvSpPr>
          <p:spPr>
            <a:xfrm>
              <a:off x="4699671" y="2798662"/>
              <a:ext cx="1654847" cy="36933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</a:t>
              </a:r>
              <a:r>
                <a:rPr lang="en-US" altLang="zh-CN" b="1" dirty="0"/>
                <a:t>ransformer</a:t>
              </a:r>
              <a:endParaRPr lang="en-US" b="1" dirty="0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2C1B91DB-F42D-499C-A442-DD532247AB4F}"/>
                </a:ext>
              </a:extLst>
            </p:cNvPr>
            <p:cNvSpPr/>
            <p:nvPr/>
          </p:nvSpPr>
          <p:spPr>
            <a:xfrm>
              <a:off x="8864605" y="1722767"/>
              <a:ext cx="2540000" cy="36933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Network Inference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94DDBF55-3822-4B79-BE78-7629DE1E9ED6}"/>
                </a:ext>
              </a:extLst>
            </p:cNvPr>
            <p:cNvSpPr/>
            <p:nvPr/>
          </p:nvSpPr>
          <p:spPr>
            <a:xfrm>
              <a:off x="8864605" y="2172806"/>
              <a:ext cx="2540000" cy="36933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Network Training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1DBED879-2543-4E99-B3B9-C67FD1B03E0F}"/>
              </a:ext>
            </a:extLst>
          </p:cNvPr>
          <p:cNvSpPr/>
          <p:nvPr/>
        </p:nvSpPr>
        <p:spPr>
          <a:xfrm>
            <a:off x="0" y="3618331"/>
            <a:ext cx="12192000" cy="277940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802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0" descr="TUL PYNQ-Z2: An Arduino and Raspberry Pi compatible Xilinx Zynq ...">
            <a:extLst>
              <a:ext uri="{FF2B5EF4-FFF2-40B4-BE49-F238E27FC236}">
                <a16:creationId xmlns:a16="http://schemas.microsoft.com/office/drawing/2014/main" id="{6DBFE216-741C-491F-A521-C6C92F6BC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97" y="5456035"/>
            <a:ext cx="1291993" cy="9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Week 5-6: Model Compression</a:t>
            </a:r>
            <a:br>
              <a:rPr lang="en-US" altLang="zh-CN" dirty="0">
                <a:solidFill>
                  <a:srgbClr val="00909E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 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34</a:t>
            </a:fld>
            <a:r>
              <a:rPr lang="en-US"/>
              <a:t>  |  George Mason University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FB3E42-C722-420B-B175-B9875E8E8271}"/>
              </a:ext>
            </a:extLst>
          </p:cNvPr>
          <p:cNvCxnSpPr>
            <a:cxnSpLocks/>
          </p:cNvCxnSpPr>
          <p:nvPr/>
        </p:nvCxnSpPr>
        <p:spPr>
          <a:xfrm>
            <a:off x="0" y="3618331"/>
            <a:ext cx="1213403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BF7FC5C-FADF-4E03-AEAB-4CC75416FF3A}"/>
              </a:ext>
            </a:extLst>
          </p:cNvPr>
          <p:cNvSpPr txBox="1"/>
          <p:nvPr/>
        </p:nvSpPr>
        <p:spPr>
          <a:xfrm>
            <a:off x="75784" y="480847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Hardware</a:t>
            </a:r>
          </a:p>
        </p:txBody>
      </p:sp>
      <p:pic>
        <p:nvPicPr>
          <p:cNvPr id="49" name="Picture 48" descr="A picture containing text, monitor, electronics, light&#10;&#10;Description automatically generated">
            <a:extLst>
              <a:ext uri="{FF2B5EF4-FFF2-40B4-BE49-F238E27FC236}">
                <a16:creationId xmlns:a16="http://schemas.microsoft.com/office/drawing/2014/main" id="{09CD8FB8-C5EB-4BA7-AFAF-03ACC3957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30" y="4163096"/>
            <a:ext cx="1939657" cy="1129340"/>
          </a:xfrm>
          <a:prstGeom prst="rect">
            <a:avLst/>
          </a:prstGeom>
        </p:spPr>
      </p:pic>
      <p:pic>
        <p:nvPicPr>
          <p:cNvPr id="50" name="Picture 4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1FF2A57F-87DB-43D0-9EF4-839059739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470" y="4230755"/>
            <a:ext cx="1166268" cy="986651"/>
          </a:xfrm>
          <a:prstGeom prst="rect">
            <a:avLst/>
          </a:prstGeom>
        </p:spPr>
      </p:pic>
      <p:pic>
        <p:nvPicPr>
          <p:cNvPr id="51" name="Picture 18" descr="ZCU102 Evaluation Board User Guide">
            <a:extLst>
              <a:ext uri="{FF2B5EF4-FFF2-40B4-BE49-F238E27FC236}">
                <a16:creationId xmlns:a16="http://schemas.microsoft.com/office/drawing/2014/main" id="{E1446607-C3A0-4697-9349-C46BE1DA9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26" y="5173068"/>
            <a:ext cx="1104854" cy="117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14B100E3-9F05-4146-9BB5-1EA7FD63A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10" y="5433987"/>
            <a:ext cx="930250" cy="90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A298B4-FEB3-476E-B520-4883B6ACB713}"/>
              </a:ext>
            </a:extLst>
          </p:cNvPr>
          <p:cNvSpPr/>
          <p:nvPr/>
        </p:nvSpPr>
        <p:spPr>
          <a:xfrm>
            <a:off x="1466850" y="3704905"/>
            <a:ext cx="346800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881018-48F7-4966-BCF8-94D1689BCC27}"/>
              </a:ext>
            </a:extLst>
          </p:cNvPr>
          <p:cNvSpPr txBox="1"/>
          <p:nvPr/>
        </p:nvSpPr>
        <p:spPr>
          <a:xfrm>
            <a:off x="1466850" y="375544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Embedded Systems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C623DC-7B9F-4516-85F9-A6B69A36AB27}"/>
              </a:ext>
            </a:extLst>
          </p:cNvPr>
          <p:cNvSpPr txBox="1"/>
          <p:nvPr/>
        </p:nvSpPr>
        <p:spPr>
          <a:xfrm>
            <a:off x="75784" y="21114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61107BB-78D8-4849-AB1F-F3861DD75C29}"/>
              </a:ext>
            </a:extLst>
          </p:cNvPr>
          <p:cNvSpPr/>
          <p:nvPr/>
        </p:nvSpPr>
        <p:spPr>
          <a:xfrm>
            <a:off x="1466850" y="1325570"/>
            <a:ext cx="2508250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99E287-A4CB-4FFB-8218-BA9FC76A3816}"/>
              </a:ext>
            </a:extLst>
          </p:cNvPr>
          <p:cNvSpPr txBox="1"/>
          <p:nvPr/>
        </p:nvSpPr>
        <p:spPr>
          <a:xfrm>
            <a:off x="1466850" y="133415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040670F-E164-4423-8E9C-702CC65FB9F8}"/>
              </a:ext>
            </a:extLst>
          </p:cNvPr>
          <p:cNvSpPr/>
          <p:nvPr/>
        </p:nvSpPr>
        <p:spPr>
          <a:xfrm>
            <a:off x="1568450" y="2678042"/>
            <a:ext cx="2228850" cy="3484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146142-7A37-4B77-8F07-EA28A5A049D0}"/>
              </a:ext>
            </a:extLst>
          </p:cNvPr>
          <p:cNvSpPr txBox="1"/>
          <p:nvPr/>
        </p:nvSpPr>
        <p:spPr>
          <a:xfrm>
            <a:off x="2451100" y="2996692"/>
            <a:ext cx="539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Arial" panose="020B0604020202020204" pitchFamily="34" charset="0"/>
              </a:rPr>
              <a:t>…</a:t>
            </a:r>
            <a:endParaRPr lang="en-US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5D6CE323-9639-4F43-A35B-FE47CAE15B42}"/>
              </a:ext>
            </a:extLst>
          </p:cNvPr>
          <p:cNvSpPr/>
          <p:nvPr/>
        </p:nvSpPr>
        <p:spPr>
          <a:xfrm>
            <a:off x="4013199" y="2296100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06B99E3-57FF-4033-8283-F1943C10C334}"/>
              </a:ext>
            </a:extLst>
          </p:cNvPr>
          <p:cNvGrpSpPr/>
          <p:nvPr/>
        </p:nvGrpSpPr>
        <p:grpSpPr>
          <a:xfrm>
            <a:off x="8012355" y="2296100"/>
            <a:ext cx="731595" cy="290330"/>
            <a:chOff x="8260005" y="2296100"/>
            <a:chExt cx="731595" cy="290330"/>
          </a:xfrm>
        </p:grpSpPr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78756F46-3077-4AEA-A41C-EE2F81D5AD41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1EF5937A-2C55-4359-A369-A1B2E3922323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7EA8AE3-FF3E-4997-B37B-943C9922FD8F}"/>
              </a:ext>
            </a:extLst>
          </p:cNvPr>
          <p:cNvSpPr/>
          <p:nvPr/>
        </p:nvSpPr>
        <p:spPr>
          <a:xfrm>
            <a:off x="4636843" y="1324537"/>
            <a:ext cx="3346451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9271C3-30C7-481F-8391-7B01BF83A86D}"/>
              </a:ext>
            </a:extLst>
          </p:cNvPr>
          <p:cNvSpPr txBox="1"/>
          <p:nvPr/>
        </p:nvSpPr>
        <p:spPr>
          <a:xfrm>
            <a:off x="4610099" y="1349205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ML/DL Algorithms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5AD36DA2-C92C-41F8-B461-6D426AED7FA2}"/>
              </a:ext>
            </a:extLst>
          </p:cNvPr>
          <p:cNvSpPr/>
          <p:nvPr/>
        </p:nvSpPr>
        <p:spPr>
          <a:xfrm>
            <a:off x="7020597" y="2292206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RL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423E30A9-1197-41E7-8345-F94D0BFE5DCB}"/>
              </a:ext>
            </a:extLst>
          </p:cNvPr>
          <p:cNvSpPr/>
          <p:nvPr/>
        </p:nvSpPr>
        <p:spPr>
          <a:xfrm>
            <a:off x="6514519" y="2790226"/>
            <a:ext cx="1388728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MLP-Mixer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E69F295-ECAF-4D1A-A31D-211A77DAE296}"/>
              </a:ext>
            </a:extLst>
          </p:cNvPr>
          <p:cNvSpPr txBox="1"/>
          <p:nvPr/>
        </p:nvSpPr>
        <p:spPr>
          <a:xfrm>
            <a:off x="6038942" y="3065054"/>
            <a:ext cx="539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EB1292F-DC60-4ABE-B900-02B842F38AC6}"/>
              </a:ext>
            </a:extLst>
          </p:cNvPr>
          <p:cNvSpPr/>
          <p:nvPr/>
        </p:nvSpPr>
        <p:spPr>
          <a:xfrm>
            <a:off x="4967893" y="4922623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F4BC66-6300-4A20-BA01-B9DBAB2552A6}"/>
              </a:ext>
            </a:extLst>
          </p:cNvPr>
          <p:cNvGrpSpPr/>
          <p:nvPr/>
        </p:nvGrpSpPr>
        <p:grpSpPr>
          <a:xfrm>
            <a:off x="5601750" y="3710977"/>
            <a:ext cx="2369370" cy="2677221"/>
            <a:chOff x="6171728" y="3710977"/>
            <a:chExt cx="2369370" cy="2677221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E4972EF-A1EA-4C9F-8554-32387237B3C7}"/>
                </a:ext>
              </a:extLst>
            </p:cNvPr>
            <p:cNvSpPr/>
            <p:nvPr/>
          </p:nvSpPr>
          <p:spPr>
            <a:xfrm>
              <a:off x="6171728" y="3710977"/>
              <a:ext cx="2369370" cy="2677221"/>
            </a:xfrm>
            <a:prstGeom prst="roundRect">
              <a:avLst>
                <a:gd name="adj" fmla="val 670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1548236-2EE6-4B60-9011-217A67500841}"/>
                </a:ext>
              </a:extLst>
            </p:cNvPr>
            <p:cNvSpPr txBox="1"/>
            <p:nvPr/>
          </p:nvSpPr>
          <p:spPr>
            <a:xfrm>
              <a:off x="6214820" y="3751426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Performance Model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41DBF77-5374-4521-BD9D-A59B4E043F72}"/>
                </a:ext>
              </a:extLst>
            </p:cNvPr>
            <p:cNvSpPr/>
            <p:nvPr/>
          </p:nvSpPr>
          <p:spPr>
            <a:xfrm>
              <a:off x="6235004" y="4270362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Resource Usage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2717F0C-653C-48D3-8C20-A9191C26F39B}"/>
                </a:ext>
              </a:extLst>
            </p:cNvPr>
            <p:cNvSpPr/>
            <p:nvPr/>
          </p:nvSpPr>
          <p:spPr>
            <a:xfrm>
              <a:off x="6235004" y="5043515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Power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16812D-04A5-4027-8435-FF62C527E63C}"/>
                </a:ext>
              </a:extLst>
            </p:cNvPr>
            <p:cNvSpPr/>
            <p:nvPr/>
          </p:nvSpPr>
          <p:spPr>
            <a:xfrm>
              <a:off x="6235004" y="5853932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Latency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84393D-1C14-48A3-B04E-A0E040F62DC5}"/>
              </a:ext>
            </a:extLst>
          </p:cNvPr>
          <p:cNvGrpSpPr/>
          <p:nvPr/>
        </p:nvGrpSpPr>
        <p:grpSpPr>
          <a:xfrm>
            <a:off x="7983294" y="4898350"/>
            <a:ext cx="731595" cy="290330"/>
            <a:chOff x="8260005" y="2296100"/>
            <a:chExt cx="731595" cy="290330"/>
          </a:xfrm>
        </p:grpSpPr>
        <p:sp>
          <p:nvSpPr>
            <p:cNvPr id="108" name="Arrow: Right 107">
              <a:extLst>
                <a:ext uri="{FF2B5EF4-FFF2-40B4-BE49-F238E27FC236}">
                  <a16:creationId xmlns:a16="http://schemas.microsoft.com/office/drawing/2014/main" id="{127ABD9A-0F2E-4334-A841-F0326251B3BE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Arrow: Right 108">
              <a:extLst>
                <a:ext uri="{FF2B5EF4-FFF2-40B4-BE49-F238E27FC236}">
                  <a16:creationId xmlns:a16="http://schemas.microsoft.com/office/drawing/2014/main" id="{91725E46-437B-42E4-B1AD-B3A925D4A557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53FB1B6-2E08-4F25-B21E-BC28B3615838}"/>
              </a:ext>
            </a:extLst>
          </p:cNvPr>
          <p:cNvSpPr/>
          <p:nvPr/>
        </p:nvSpPr>
        <p:spPr>
          <a:xfrm>
            <a:off x="8761403" y="3710977"/>
            <a:ext cx="268764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C8968FB-86D8-4EEA-8863-C84703585D1B}"/>
              </a:ext>
            </a:extLst>
          </p:cNvPr>
          <p:cNvSpPr txBox="1"/>
          <p:nvPr/>
        </p:nvSpPr>
        <p:spPr>
          <a:xfrm>
            <a:off x="8843737" y="375142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Optimization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77A57B-3097-4640-AA7B-E098F360A2DA}"/>
              </a:ext>
            </a:extLst>
          </p:cNvPr>
          <p:cNvSpPr/>
          <p:nvPr/>
        </p:nvSpPr>
        <p:spPr>
          <a:xfrm>
            <a:off x="8888909" y="4225081"/>
            <a:ext cx="2464896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  <a:r>
              <a:rPr lang="en-US" altLang="zh-CN" b="1" dirty="0"/>
              <a:t>ardware Design</a:t>
            </a:r>
            <a:endParaRPr lang="en-US" b="1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1348489-432D-4AEE-A106-0D03EE8DE4E6}"/>
              </a:ext>
            </a:extLst>
          </p:cNvPr>
          <p:cNvSpPr/>
          <p:nvPr/>
        </p:nvSpPr>
        <p:spPr>
          <a:xfrm>
            <a:off x="8894555" y="5026481"/>
            <a:ext cx="2453604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Mapping/Scheduling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6C78F5E-53F3-40BA-9A06-8548A939AACB}"/>
              </a:ext>
            </a:extLst>
          </p:cNvPr>
          <p:cNvSpPr/>
          <p:nvPr/>
        </p:nvSpPr>
        <p:spPr>
          <a:xfrm>
            <a:off x="8894555" y="5853932"/>
            <a:ext cx="2453604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  <a:r>
              <a:rPr lang="en-US" altLang="zh-CN" b="1" dirty="0"/>
              <a:t>ommunication</a:t>
            </a:r>
            <a:endParaRPr lang="en-US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8FC9C7-B5CA-4698-8A1B-1FB2D6132769}"/>
              </a:ext>
            </a:extLst>
          </p:cNvPr>
          <p:cNvGrpSpPr/>
          <p:nvPr/>
        </p:nvGrpSpPr>
        <p:grpSpPr>
          <a:xfrm>
            <a:off x="11449049" y="2272351"/>
            <a:ext cx="507479" cy="2900718"/>
            <a:chOff x="11449049" y="2272351"/>
            <a:chExt cx="507479" cy="2900718"/>
          </a:xfrm>
          <a:solidFill>
            <a:srgbClr val="FF0000"/>
          </a:solidFill>
        </p:grpSpPr>
        <p:sp>
          <p:nvSpPr>
            <p:cNvPr id="121" name="Arrow: Bent-Up 120">
              <a:extLst>
                <a:ext uri="{FF2B5EF4-FFF2-40B4-BE49-F238E27FC236}">
                  <a16:creationId xmlns:a16="http://schemas.microsoft.com/office/drawing/2014/main" id="{BBD7CD06-0C7C-4216-92EA-26A690BA9C1C}"/>
                </a:ext>
              </a:extLst>
            </p:cNvPr>
            <p:cNvSpPr/>
            <p:nvPr/>
          </p:nvSpPr>
          <p:spPr>
            <a:xfrm rot="5400000" flipV="1">
              <a:off x="10291912" y="3508453"/>
              <a:ext cx="2821753" cy="507479"/>
            </a:xfrm>
            <a:prstGeom prst="bentUp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Arrow: Bent-Up 121">
              <a:extLst>
                <a:ext uri="{FF2B5EF4-FFF2-40B4-BE49-F238E27FC236}">
                  <a16:creationId xmlns:a16="http://schemas.microsoft.com/office/drawing/2014/main" id="{B8048A44-BB6F-4F6A-BCF0-5BBE590689C4}"/>
                </a:ext>
              </a:extLst>
            </p:cNvPr>
            <p:cNvSpPr/>
            <p:nvPr/>
          </p:nvSpPr>
          <p:spPr>
            <a:xfrm rot="5400000" flipH="1" flipV="1">
              <a:off x="10366181" y="3359231"/>
              <a:ext cx="2677225" cy="503466"/>
            </a:xfrm>
            <a:prstGeom prst="bentUp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2A53F53-6F11-4D45-9F3A-497257B4F3E4}"/>
              </a:ext>
            </a:extLst>
          </p:cNvPr>
          <p:cNvGrpSpPr/>
          <p:nvPr/>
        </p:nvGrpSpPr>
        <p:grpSpPr>
          <a:xfrm rot="5400000">
            <a:off x="-493482" y="3509042"/>
            <a:ext cx="2300403" cy="298468"/>
            <a:chOff x="8260005" y="2296100"/>
            <a:chExt cx="731595" cy="290330"/>
          </a:xfrm>
          <a:solidFill>
            <a:srgbClr val="FF0000"/>
          </a:solidFill>
        </p:grpSpPr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AD9909B7-94B0-47BE-83B1-DE8CD80A0BA6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Arrow: Right 124">
              <a:extLst>
                <a:ext uri="{FF2B5EF4-FFF2-40B4-BE49-F238E27FC236}">
                  <a16:creationId xmlns:a16="http://schemas.microsoft.com/office/drawing/2014/main" id="{F9AC292B-A7F6-44DC-A741-D50B60D5765A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AE0D9BD3-0999-4198-A851-95F7F2C6DD09}"/>
              </a:ext>
            </a:extLst>
          </p:cNvPr>
          <p:cNvSpPr/>
          <p:nvPr/>
        </p:nvSpPr>
        <p:spPr>
          <a:xfrm>
            <a:off x="8772037" y="1325569"/>
            <a:ext cx="2677013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B4F9FD8-4FF1-4861-B91A-956458B01293}"/>
              </a:ext>
            </a:extLst>
          </p:cNvPr>
          <p:cNvSpPr txBox="1"/>
          <p:nvPr/>
        </p:nvSpPr>
        <p:spPr>
          <a:xfrm>
            <a:off x="8772037" y="1340139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Optimization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3781279-4811-442A-A256-6AF37032E5A5}"/>
              </a:ext>
            </a:extLst>
          </p:cNvPr>
          <p:cNvSpPr/>
          <p:nvPr/>
        </p:nvSpPr>
        <p:spPr>
          <a:xfrm>
            <a:off x="8858251" y="3073792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D</a:t>
            </a:r>
            <a:r>
              <a:rPr lang="en-US" altLang="zh-CN" b="1" dirty="0"/>
              <a:t>esign</a:t>
            </a:r>
            <a:endParaRPr lang="en-US" b="1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F5307E1-6694-4489-9177-D5677487B47B}"/>
              </a:ext>
            </a:extLst>
          </p:cNvPr>
          <p:cNvSpPr/>
          <p:nvPr/>
        </p:nvSpPr>
        <p:spPr>
          <a:xfrm>
            <a:off x="4699671" y="2798662"/>
            <a:ext cx="1654847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</a:t>
            </a:r>
            <a:r>
              <a:rPr lang="en-US" altLang="zh-CN" b="1" dirty="0"/>
              <a:t>ransformer</a:t>
            </a:r>
            <a:endParaRPr lang="en-US" b="1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2C1B91DB-F42D-499C-A442-DD532247AB4F}"/>
              </a:ext>
            </a:extLst>
          </p:cNvPr>
          <p:cNvSpPr/>
          <p:nvPr/>
        </p:nvSpPr>
        <p:spPr>
          <a:xfrm>
            <a:off x="8864605" y="1722767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Inference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94DDBF55-3822-4B79-BE78-7629DE1E9ED6}"/>
              </a:ext>
            </a:extLst>
          </p:cNvPr>
          <p:cNvSpPr/>
          <p:nvPr/>
        </p:nvSpPr>
        <p:spPr>
          <a:xfrm>
            <a:off x="8864605" y="2172806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Training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2C45B5-114A-44F2-8C63-1B26552D80FE}"/>
              </a:ext>
            </a:extLst>
          </p:cNvPr>
          <p:cNvSpPr/>
          <p:nvPr/>
        </p:nvSpPr>
        <p:spPr>
          <a:xfrm>
            <a:off x="5561" y="1323505"/>
            <a:ext cx="12134031" cy="506566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310EFA52-948D-4E2C-B1B2-A4A10E381F4F}"/>
              </a:ext>
            </a:extLst>
          </p:cNvPr>
          <p:cNvSpPr/>
          <p:nvPr/>
        </p:nvSpPr>
        <p:spPr>
          <a:xfrm>
            <a:off x="8864605" y="2620866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Compression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DB01D104-7D14-46B7-9FED-3BEA85B7E75F}"/>
              </a:ext>
            </a:extLst>
          </p:cNvPr>
          <p:cNvSpPr/>
          <p:nvPr/>
        </p:nvSpPr>
        <p:spPr>
          <a:xfrm>
            <a:off x="1568450" y="1730730"/>
            <a:ext cx="2228850" cy="36933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Computer Vision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53205D3-9A40-46AE-B097-EA8D4F32F7DF}"/>
              </a:ext>
            </a:extLst>
          </p:cNvPr>
          <p:cNvSpPr/>
          <p:nvPr/>
        </p:nvSpPr>
        <p:spPr>
          <a:xfrm>
            <a:off x="5867492" y="1741070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MLP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091D536-394E-4E58-BD6D-47ECD52E997B}"/>
              </a:ext>
            </a:extLst>
          </p:cNvPr>
          <p:cNvSpPr/>
          <p:nvPr/>
        </p:nvSpPr>
        <p:spPr>
          <a:xfrm>
            <a:off x="4699671" y="1741070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C7ACB6D-BAE2-4FEE-9E39-293B69BF90BB}"/>
              </a:ext>
            </a:extLst>
          </p:cNvPr>
          <p:cNvSpPr/>
          <p:nvPr/>
        </p:nvSpPr>
        <p:spPr>
          <a:xfrm>
            <a:off x="7020597" y="1744788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CNN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3433DC0-995C-4906-98ED-1DCEE7BF2872}"/>
              </a:ext>
            </a:extLst>
          </p:cNvPr>
          <p:cNvSpPr/>
          <p:nvPr/>
        </p:nvSpPr>
        <p:spPr>
          <a:xfrm>
            <a:off x="1568450" y="2213468"/>
            <a:ext cx="2228850" cy="3484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0599A93-BC15-456F-983F-50F8A21F4B48}"/>
              </a:ext>
            </a:extLst>
          </p:cNvPr>
          <p:cNvSpPr/>
          <p:nvPr/>
        </p:nvSpPr>
        <p:spPr>
          <a:xfrm>
            <a:off x="5867492" y="2279324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LSTM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FF8B958C-FF52-485A-9A51-DE322D14B56E}"/>
              </a:ext>
            </a:extLst>
          </p:cNvPr>
          <p:cNvSpPr/>
          <p:nvPr/>
        </p:nvSpPr>
        <p:spPr>
          <a:xfrm>
            <a:off x="4714388" y="2279324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RNN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F8E1A3-92DA-4CDB-9D91-48475436ADB1}"/>
              </a:ext>
            </a:extLst>
          </p:cNvPr>
          <p:cNvSpPr/>
          <p:nvPr/>
        </p:nvSpPr>
        <p:spPr>
          <a:xfrm>
            <a:off x="0" y="3618331"/>
            <a:ext cx="12192000" cy="277940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748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0" descr="TUL PYNQ-Z2: An Arduino and Raspberry Pi compatible Xilinx Zynq ...">
            <a:extLst>
              <a:ext uri="{FF2B5EF4-FFF2-40B4-BE49-F238E27FC236}">
                <a16:creationId xmlns:a16="http://schemas.microsoft.com/office/drawing/2014/main" id="{6DBFE216-741C-491F-A521-C6C92F6BC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97" y="5456035"/>
            <a:ext cx="1291993" cy="9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Week 7: From Deep Learning  to Deep Reinforcement Learning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35</a:t>
            </a:fld>
            <a:r>
              <a:rPr lang="en-US"/>
              <a:t>  |  George Mason University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FB3E42-C722-420B-B175-B9875E8E8271}"/>
              </a:ext>
            </a:extLst>
          </p:cNvPr>
          <p:cNvCxnSpPr>
            <a:cxnSpLocks/>
          </p:cNvCxnSpPr>
          <p:nvPr/>
        </p:nvCxnSpPr>
        <p:spPr>
          <a:xfrm>
            <a:off x="0" y="3618331"/>
            <a:ext cx="1213403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BF7FC5C-FADF-4E03-AEAB-4CC75416FF3A}"/>
              </a:ext>
            </a:extLst>
          </p:cNvPr>
          <p:cNvSpPr txBox="1"/>
          <p:nvPr/>
        </p:nvSpPr>
        <p:spPr>
          <a:xfrm>
            <a:off x="75784" y="480847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Hardware</a:t>
            </a:r>
          </a:p>
        </p:txBody>
      </p:sp>
      <p:pic>
        <p:nvPicPr>
          <p:cNvPr id="49" name="Picture 48" descr="A picture containing text, monitor, electronics, light&#10;&#10;Description automatically generated">
            <a:extLst>
              <a:ext uri="{FF2B5EF4-FFF2-40B4-BE49-F238E27FC236}">
                <a16:creationId xmlns:a16="http://schemas.microsoft.com/office/drawing/2014/main" id="{09CD8FB8-C5EB-4BA7-AFAF-03ACC3957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30" y="4163096"/>
            <a:ext cx="1939657" cy="1129340"/>
          </a:xfrm>
          <a:prstGeom prst="rect">
            <a:avLst/>
          </a:prstGeom>
        </p:spPr>
      </p:pic>
      <p:pic>
        <p:nvPicPr>
          <p:cNvPr id="50" name="Picture 4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1FF2A57F-87DB-43D0-9EF4-839059739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470" y="4230755"/>
            <a:ext cx="1166268" cy="986651"/>
          </a:xfrm>
          <a:prstGeom prst="rect">
            <a:avLst/>
          </a:prstGeom>
        </p:spPr>
      </p:pic>
      <p:pic>
        <p:nvPicPr>
          <p:cNvPr id="51" name="Picture 18" descr="ZCU102 Evaluation Board User Guide">
            <a:extLst>
              <a:ext uri="{FF2B5EF4-FFF2-40B4-BE49-F238E27FC236}">
                <a16:creationId xmlns:a16="http://schemas.microsoft.com/office/drawing/2014/main" id="{E1446607-C3A0-4697-9349-C46BE1DA9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26" y="5173068"/>
            <a:ext cx="1104854" cy="117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14B100E3-9F05-4146-9BB5-1EA7FD63A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10" y="5433987"/>
            <a:ext cx="930250" cy="90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A298B4-FEB3-476E-B520-4883B6ACB713}"/>
              </a:ext>
            </a:extLst>
          </p:cNvPr>
          <p:cNvSpPr/>
          <p:nvPr/>
        </p:nvSpPr>
        <p:spPr>
          <a:xfrm>
            <a:off x="1466850" y="3704905"/>
            <a:ext cx="346800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881018-48F7-4966-BCF8-94D1689BCC27}"/>
              </a:ext>
            </a:extLst>
          </p:cNvPr>
          <p:cNvSpPr txBox="1"/>
          <p:nvPr/>
        </p:nvSpPr>
        <p:spPr>
          <a:xfrm>
            <a:off x="1466850" y="375544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Embedded Systems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C623DC-7B9F-4516-85F9-A6B69A36AB27}"/>
              </a:ext>
            </a:extLst>
          </p:cNvPr>
          <p:cNvSpPr txBox="1"/>
          <p:nvPr/>
        </p:nvSpPr>
        <p:spPr>
          <a:xfrm>
            <a:off x="75784" y="21114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61107BB-78D8-4849-AB1F-F3861DD75C29}"/>
              </a:ext>
            </a:extLst>
          </p:cNvPr>
          <p:cNvSpPr/>
          <p:nvPr/>
        </p:nvSpPr>
        <p:spPr>
          <a:xfrm>
            <a:off x="1466850" y="1325570"/>
            <a:ext cx="2508250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99E287-A4CB-4FFB-8218-BA9FC76A3816}"/>
              </a:ext>
            </a:extLst>
          </p:cNvPr>
          <p:cNvSpPr txBox="1"/>
          <p:nvPr/>
        </p:nvSpPr>
        <p:spPr>
          <a:xfrm>
            <a:off x="1466850" y="133415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146142-7A37-4B77-8F07-EA28A5A049D0}"/>
              </a:ext>
            </a:extLst>
          </p:cNvPr>
          <p:cNvSpPr txBox="1"/>
          <p:nvPr/>
        </p:nvSpPr>
        <p:spPr>
          <a:xfrm>
            <a:off x="2451100" y="2996692"/>
            <a:ext cx="539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Arial" panose="020B0604020202020204" pitchFamily="34" charset="0"/>
              </a:rPr>
              <a:t>…</a:t>
            </a:r>
            <a:endParaRPr lang="en-US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5D6CE323-9639-4F43-A35B-FE47CAE15B42}"/>
              </a:ext>
            </a:extLst>
          </p:cNvPr>
          <p:cNvSpPr/>
          <p:nvPr/>
        </p:nvSpPr>
        <p:spPr>
          <a:xfrm>
            <a:off x="4013199" y="2296100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06B99E3-57FF-4033-8283-F1943C10C334}"/>
              </a:ext>
            </a:extLst>
          </p:cNvPr>
          <p:cNvGrpSpPr/>
          <p:nvPr/>
        </p:nvGrpSpPr>
        <p:grpSpPr>
          <a:xfrm>
            <a:off x="8012355" y="2296100"/>
            <a:ext cx="731595" cy="290330"/>
            <a:chOff x="8260005" y="2296100"/>
            <a:chExt cx="731595" cy="290330"/>
          </a:xfrm>
        </p:grpSpPr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78756F46-3077-4AEA-A41C-EE2F81D5AD41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1EF5937A-2C55-4359-A369-A1B2E3922323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7EA8AE3-FF3E-4997-B37B-943C9922FD8F}"/>
              </a:ext>
            </a:extLst>
          </p:cNvPr>
          <p:cNvSpPr/>
          <p:nvPr/>
        </p:nvSpPr>
        <p:spPr>
          <a:xfrm>
            <a:off x="4636843" y="1324537"/>
            <a:ext cx="3346451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9271C3-30C7-481F-8391-7B01BF83A86D}"/>
              </a:ext>
            </a:extLst>
          </p:cNvPr>
          <p:cNvSpPr txBox="1"/>
          <p:nvPr/>
        </p:nvSpPr>
        <p:spPr>
          <a:xfrm>
            <a:off x="4610099" y="1349205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ML/DL Algorithms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423E30A9-1197-41E7-8345-F94D0BFE5DCB}"/>
              </a:ext>
            </a:extLst>
          </p:cNvPr>
          <p:cNvSpPr/>
          <p:nvPr/>
        </p:nvSpPr>
        <p:spPr>
          <a:xfrm>
            <a:off x="6514519" y="2790226"/>
            <a:ext cx="1388728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MLP-Mixer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E69F295-ECAF-4D1A-A31D-211A77DAE296}"/>
              </a:ext>
            </a:extLst>
          </p:cNvPr>
          <p:cNvSpPr txBox="1"/>
          <p:nvPr/>
        </p:nvSpPr>
        <p:spPr>
          <a:xfrm>
            <a:off x="6038942" y="3065054"/>
            <a:ext cx="539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EB1292F-DC60-4ABE-B900-02B842F38AC6}"/>
              </a:ext>
            </a:extLst>
          </p:cNvPr>
          <p:cNvSpPr/>
          <p:nvPr/>
        </p:nvSpPr>
        <p:spPr>
          <a:xfrm>
            <a:off x="4967893" y="4922623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F4BC66-6300-4A20-BA01-B9DBAB2552A6}"/>
              </a:ext>
            </a:extLst>
          </p:cNvPr>
          <p:cNvGrpSpPr/>
          <p:nvPr/>
        </p:nvGrpSpPr>
        <p:grpSpPr>
          <a:xfrm>
            <a:off x="5601750" y="3710977"/>
            <a:ext cx="2369370" cy="2677221"/>
            <a:chOff x="6171728" y="3710977"/>
            <a:chExt cx="2369370" cy="2677221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E4972EF-A1EA-4C9F-8554-32387237B3C7}"/>
                </a:ext>
              </a:extLst>
            </p:cNvPr>
            <p:cNvSpPr/>
            <p:nvPr/>
          </p:nvSpPr>
          <p:spPr>
            <a:xfrm>
              <a:off x="6171728" y="3710977"/>
              <a:ext cx="2369370" cy="2677221"/>
            </a:xfrm>
            <a:prstGeom prst="roundRect">
              <a:avLst>
                <a:gd name="adj" fmla="val 670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1548236-2EE6-4B60-9011-217A67500841}"/>
                </a:ext>
              </a:extLst>
            </p:cNvPr>
            <p:cNvSpPr txBox="1"/>
            <p:nvPr/>
          </p:nvSpPr>
          <p:spPr>
            <a:xfrm>
              <a:off x="6214820" y="3751426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Performance Model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41DBF77-5374-4521-BD9D-A59B4E043F72}"/>
                </a:ext>
              </a:extLst>
            </p:cNvPr>
            <p:cNvSpPr/>
            <p:nvPr/>
          </p:nvSpPr>
          <p:spPr>
            <a:xfrm>
              <a:off x="6235004" y="4270362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Resource Usage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2717F0C-653C-48D3-8C20-A9191C26F39B}"/>
                </a:ext>
              </a:extLst>
            </p:cNvPr>
            <p:cNvSpPr/>
            <p:nvPr/>
          </p:nvSpPr>
          <p:spPr>
            <a:xfrm>
              <a:off x="6235004" y="5043515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Power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16812D-04A5-4027-8435-FF62C527E63C}"/>
                </a:ext>
              </a:extLst>
            </p:cNvPr>
            <p:cNvSpPr/>
            <p:nvPr/>
          </p:nvSpPr>
          <p:spPr>
            <a:xfrm>
              <a:off x="6235004" y="5853932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Latency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84393D-1C14-48A3-B04E-A0E040F62DC5}"/>
              </a:ext>
            </a:extLst>
          </p:cNvPr>
          <p:cNvGrpSpPr/>
          <p:nvPr/>
        </p:nvGrpSpPr>
        <p:grpSpPr>
          <a:xfrm>
            <a:off x="7983294" y="4898350"/>
            <a:ext cx="731595" cy="290330"/>
            <a:chOff x="8260005" y="2296100"/>
            <a:chExt cx="731595" cy="290330"/>
          </a:xfrm>
        </p:grpSpPr>
        <p:sp>
          <p:nvSpPr>
            <p:cNvPr id="108" name="Arrow: Right 107">
              <a:extLst>
                <a:ext uri="{FF2B5EF4-FFF2-40B4-BE49-F238E27FC236}">
                  <a16:creationId xmlns:a16="http://schemas.microsoft.com/office/drawing/2014/main" id="{127ABD9A-0F2E-4334-A841-F0326251B3BE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Arrow: Right 108">
              <a:extLst>
                <a:ext uri="{FF2B5EF4-FFF2-40B4-BE49-F238E27FC236}">
                  <a16:creationId xmlns:a16="http://schemas.microsoft.com/office/drawing/2014/main" id="{91725E46-437B-42E4-B1AD-B3A925D4A557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53FB1B6-2E08-4F25-B21E-BC28B3615838}"/>
              </a:ext>
            </a:extLst>
          </p:cNvPr>
          <p:cNvSpPr/>
          <p:nvPr/>
        </p:nvSpPr>
        <p:spPr>
          <a:xfrm>
            <a:off x="8761403" y="3710977"/>
            <a:ext cx="268764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C8968FB-86D8-4EEA-8863-C84703585D1B}"/>
              </a:ext>
            </a:extLst>
          </p:cNvPr>
          <p:cNvSpPr txBox="1"/>
          <p:nvPr/>
        </p:nvSpPr>
        <p:spPr>
          <a:xfrm>
            <a:off x="8843737" y="375142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Optimization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77A57B-3097-4640-AA7B-E098F360A2DA}"/>
              </a:ext>
            </a:extLst>
          </p:cNvPr>
          <p:cNvSpPr/>
          <p:nvPr/>
        </p:nvSpPr>
        <p:spPr>
          <a:xfrm>
            <a:off x="8888909" y="4225081"/>
            <a:ext cx="2464896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  <a:r>
              <a:rPr lang="en-US" altLang="zh-CN" b="1" dirty="0"/>
              <a:t>ardware Design</a:t>
            </a:r>
            <a:endParaRPr lang="en-US" b="1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1348489-432D-4AEE-A106-0D03EE8DE4E6}"/>
              </a:ext>
            </a:extLst>
          </p:cNvPr>
          <p:cNvSpPr/>
          <p:nvPr/>
        </p:nvSpPr>
        <p:spPr>
          <a:xfrm>
            <a:off x="8894555" y="5026481"/>
            <a:ext cx="2453604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Mapping/Scheduling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6C78F5E-53F3-40BA-9A06-8548A939AACB}"/>
              </a:ext>
            </a:extLst>
          </p:cNvPr>
          <p:cNvSpPr/>
          <p:nvPr/>
        </p:nvSpPr>
        <p:spPr>
          <a:xfrm>
            <a:off x="8894555" y="5853932"/>
            <a:ext cx="2453604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  <a:r>
              <a:rPr lang="en-US" altLang="zh-CN" b="1" dirty="0"/>
              <a:t>ommunication</a:t>
            </a:r>
            <a:endParaRPr lang="en-US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8FC9C7-B5CA-4698-8A1B-1FB2D6132769}"/>
              </a:ext>
            </a:extLst>
          </p:cNvPr>
          <p:cNvGrpSpPr/>
          <p:nvPr/>
        </p:nvGrpSpPr>
        <p:grpSpPr>
          <a:xfrm>
            <a:off x="11449049" y="2272351"/>
            <a:ext cx="507479" cy="2900718"/>
            <a:chOff x="11449049" y="2272351"/>
            <a:chExt cx="507479" cy="2900718"/>
          </a:xfrm>
          <a:solidFill>
            <a:srgbClr val="FF0000"/>
          </a:solidFill>
        </p:grpSpPr>
        <p:sp>
          <p:nvSpPr>
            <p:cNvPr id="121" name="Arrow: Bent-Up 120">
              <a:extLst>
                <a:ext uri="{FF2B5EF4-FFF2-40B4-BE49-F238E27FC236}">
                  <a16:creationId xmlns:a16="http://schemas.microsoft.com/office/drawing/2014/main" id="{BBD7CD06-0C7C-4216-92EA-26A690BA9C1C}"/>
                </a:ext>
              </a:extLst>
            </p:cNvPr>
            <p:cNvSpPr/>
            <p:nvPr/>
          </p:nvSpPr>
          <p:spPr>
            <a:xfrm rot="5400000" flipV="1">
              <a:off x="10291912" y="3508453"/>
              <a:ext cx="2821753" cy="507479"/>
            </a:xfrm>
            <a:prstGeom prst="bentUp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Arrow: Bent-Up 121">
              <a:extLst>
                <a:ext uri="{FF2B5EF4-FFF2-40B4-BE49-F238E27FC236}">
                  <a16:creationId xmlns:a16="http://schemas.microsoft.com/office/drawing/2014/main" id="{B8048A44-BB6F-4F6A-BCF0-5BBE590689C4}"/>
                </a:ext>
              </a:extLst>
            </p:cNvPr>
            <p:cNvSpPr/>
            <p:nvPr/>
          </p:nvSpPr>
          <p:spPr>
            <a:xfrm rot="5400000" flipH="1" flipV="1">
              <a:off x="10366181" y="3359231"/>
              <a:ext cx="2677225" cy="503466"/>
            </a:xfrm>
            <a:prstGeom prst="bentUp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2A53F53-6F11-4D45-9F3A-497257B4F3E4}"/>
              </a:ext>
            </a:extLst>
          </p:cNvPr>
          <p:cNvGrpSpPr/>
          <p:nvPr/>
        </p:nvGrpSpPr>
        <p:grpSpPr>
          <a:xfrm rot="5400000">
            <a:off x="-493482" y="3509042"/>
            <a:ext cx="2300403" cy="298468"/>
            <a:chOff x="8260005" y="2296100"/>
            <a:chExt cx="731595" cy="290330"/>
          </a:xfrm>
          <a:solidFill>
            <a:srgbClr val="FF0000"/>
          </a:solidFill>
        </p:grpSpPr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AD9909B7-94B0-47BE-83B1-DE8CD80A0BA6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Arrow: Right 124">
              <a:extLst>
                <a:ext uri="{FF2B5EF4-FFF2-40B4-BE49-F238E27FC236}">
                  <a16:creationId xmlns:a16="http://schemas.microsoft.com/office/drawing/2014/main" id="{F9AC292B-A7F6-44DC-A741-D50B60D5765A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AE0D9BD3-0999-4198-A851-95F7F2C6DD09}"/>
              </a:ext>
            </a:extLst>
          </p:cNvPr>
          <p:cNvSpPr/>
          <p:nvPr/>
        </p:nvSpPr>
        <p:spPr>
          <a:xfrm>
            <a:off x="8772037" y="1325569"/>
            <a:ext cx="2677013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B4F9FD8-4FF1-4861-B91A-956458B01293}"/>
              </a:ext>
            </a:extLst>
          </p:cNvPr>
          <p:cNvSpPr txBox="1"/>
          <p:nvPr/>
        </p:nvSpPr>
        <p:spPr>
          <a:xfrm>
            <a:off x="8772037" y="1340139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Optimization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3781279-4811-442A-A256-6AF37032E5A5}"/>
              </a:ext>
            </a:extLst>
          </p:cNvPr>
          <p:cNvSpPr/>
          <p:nvPr/>
        </p:nvSpPr>
        <p:spPr>
          <a:xfrm>
            <a:off x="8858251" y="3073792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D</a:t>
            </a:r>
            <a:r>
              <a:rPr lang="en-US" altLang="zh-CN" b="1" dirty="0"/>
              <a:t>esign</a:t>
            </a:r>
            <a:endParaRPr lang="en-US" b="1" dirty="0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310EFA52-948D-4E2C-B1B2-A4A10E381F4F}"/>
              </a:ext>
            </a:extLst>
          </p:cNvPr>
          <p:cNvSpPr/>
          <p:nvPr/>
        </p:nvSpPr>
        <p:spPr>
          <a:xfrm>
            <a:off x="8864605" y="2620866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Compression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DB01D104-7D14-46B7-9FED-3BEA85B7E75F}"/>
              </a:ext>
            </a:extLst>
          </p:cNvPr>
          <p:cNvSpPr/>
          <p:nvPr/>
        </p:nvSpPr>
        <p:spPr>
          <a:xfrm>
            <a:off x="1568450" y="1730730"/>
            <a:ext cx="2228850" cy="36933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Computer Vision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53205D3-9A40-46AE-B097-EA8D4F32F7DF}"/>
              </a:ext>
            </a:extLst>
          </p:cNvPr>
          <p:cNvSpPr/>
          <p:nvPr/>
        </p:nvSpPr>
        <p:spPr>
          <a:xfrm>
            <a:off x="5867492" y="1741070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MLP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091D536-394E-4E58-BD6D-47ECD52E997B}"/>
              </a:ext>
            </a:extLst>
          </p:cNvPr>
          <p:cNvSpPr/>
          <p:nvPr/>
        </p:nvSpPr>
        <p:spPr>
          <a:xfrm>
            <a:off x="4699671" y="1741070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C7ACB6D-BAE2-4FEE-9E39-293B69BF90BB}"/>
              </a:ext>
            </a:extLst>
          </p:cNvPr>
          <p:cNvSpPr/>
          <p:nvPr/>
        </p:nvSpPr>
        <p:spPr>
          <a:xfrm>
            <a:off x="7020597" y="1744788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CNN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3433DC0-995C-4906-98ED-1DCEE7BF2872}"/>
              </a:ext>
            </a:extLst>
          </p:cNvPr>
          <p:cNvSpPr/>
          <p:nvPr/>
        </p:nvSpPr>
        <p:spPr>
          <a:xfrm>
            <a:off x="1568450" y="2213468"/>
            <a:ext cx="2228850" cy="3484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0599A93-BC15-456F-983F-50F8A21F4B48}"/>
              </a:ext>
            </a:extLst>
          </p:cNvPr>
          <p:cNvSpPr/>
          <p:nvPr/>
        </p:nvSpPr>
        <p:spPr>
          <a:xfrm>
            <a:off x="5867492" y="2279324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LSTM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FF8B958C-FF52-485A-9A51-DE322D14B56E}"/>
              </a:ext>
            </a:extLst>
          </p:cNvPr>
          <p:cNvSpPr/>
          <p:nvPr/>
        </p:nvSpPr>
        <p:spPr>
          <a:xfrm>
            <a:off x="4714388" y="2279324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RNN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F5307E1-6694-4489-9177-D5677487B47B}"/>
              </a:ext>
            </a:extLst>
          </p:cNvPr>
          <p:cNvSpPr/>
          <p:nvPr/>
        </p:nvSpPr>
        <p:spPr>
          <a:xfrm>
            <a:off x="4699671" y="2798662"/>
            <a:ext cx="1654847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</a:t>
            </a:r>
            <a:r>
              <a:rPr lang="en-US" altLang="zh-CN" b="1" dirty="0"/>
              <a:t>ransformer</a:t>
            </a:r>
            <a:endParaRPr lang="en-US" b="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89F8B-5867-425C-AA7D-4AF660286FA6}"/>
              </a:ext>
            </a:extLst>
          </p:cNvPr>
          <p:cNvSpPr/>
          <p:nvPr/>
        </p:nvSpPr>
        <p:spPr>
          <a:xfrm>
            <a:off x="0" y="3618331"/>
            <a:ext cx="12192000" cy="277940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D3F043-BC35-46DD-A9A3-20CD8465090E}"/>
              </a:ext>
            </a:extLst>
          </p:cNvPr>
          <p:cNvGrpSpPr/>
          <p:nvPr/>
        </p:nvGrpSpPr>
        <p:grpSpPr>
          <a:xfrm>
            <a:off x="5561" y="1323505"/>
            <a:ext cx="12134031" cy="5065662"/>
            <a:chOff x="5561" y="1323505"/>
            <a:chExt cx="12134031" cy="50656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72C45B5-114A-44F2-8C63-1B26552D80FE}"/>
                </a:ext>
              </a:extLst>
            </p:cNvPr>
            <p:cNvSpPr/>
            <p:nvPr/>
          </p:nvSpPr>
          <p:spPr>
            <a:xfrm>
              <a:off x="5561" y="1323505"/>
              <a:ext cx="12134031" cy="5065662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5AD36DA2-C92C-41F8-B461-6D426AED7FA2}"/>
                </a:ext>
              </a:extLst>
            </p:cNvPr>
            <p:cNvSpPr/>
            <p:nvPr/>
          </p:nvSpPr>
          <p:spPr>
            <a:xfrm>
              <a:off x="7020597" y="2292206"/>
              <a:ext cx="882650" cy="36933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RL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2C1B91DB-F42D-499C-A442-DD532247AB4F}"/>
                </a:ext>
              </a:extLst>
            </p:cNvPr>
            <p:cNvSpPr/>
            <p:nvPr/>
          </p:nvSpPr>
          <p:spPr>
            <a:xfrm>
              <a:off x="8864605" y="1722767"/>
              <a:ext cx="2540000" cy="36933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Network Inference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94DDBF55-3822-4B79-BE78-7629DE1E9ED6}"/>
                </a:ext>
              </a:extLst>
            </p:cNvPr>
            <p:cNvSpPr/>
            <p:nvPr/>
          </p:nvSpPr>
          <p:spPr>
            <a:xfrm>
              <a:off x="8864605" y="2172806"/>
              <a:ext cx="2540000" cy="36933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Network Training</a:t>
              </a: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040670F-E164-4423-8E9C-702CC65FB9F8}"/>
              </a:ext>
            </a:extLst>
          </p:cNvPr>
          <p:cNvSpPr/>
          <p:nvPr/>
        </p:nvSpPr>
        <p:spPr>
          <a:xfrm>
            <a:off x="1568450" y="2678042"/>
            <a:ext cx="2228850" cy="3484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Games</a:t>
            </a:r>
          </a:p>
        </p:txBody>
      </p:sp>
    </p:spTree>
    <p:extLst>
      <p:ext uri="{BB962C8B-B14F-4D97-AF65-F5344CB8AC3E}">
        <p14:creationId xmlns:p14="http://schemas.microsoft.com/office/powerpoint/2010/main" val="2695949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0" descr="TUL PYNQ-Z2: An Arduino and Raspberry Pi compatible Xilinx Zynq ...">
            <a:extLst>
              <a:ext uri="{FF2B5EF4-FFF2-40B4-BE49-F238E27FC236}">
                <a16:creationId xmlns:a16="http://schemas.microsoft.com/office/drawing/2014/main" id="{6DBFE216-741C-491F-A521-C6C92F6BC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97" y="5456035"/>
            <a:ext cx="1291993" cy="9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2" y="8"/>
            <a:ext cx="9616948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Week 8: RL-based Network Design (Neural Architecture Search)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36</a:t>
            </a:fld>
            <a:r>
              <a:rPr lang="en-US"/>
              <a:t>  |  George Mason University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FB3E42-C722-420B-B175-B9875E8E8271}"/>
              </a:ext>
            </a:extLst>
          </p:cNvPr>
          <p:cNvCxnSpPr>
            <a:cxnSpLocks/>
          </p:cNvCxnSpPr>
          <p:nvPr/>
        </p:nvCxnSpPr>
        <p:spPr>
          <a:xfrm>
            <a:off x="0" y="3618331"/>
            <a:ext cx="1213403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BF7FC5C-FADF-4E03-AEAB-4CC75416FF3A}"/>
              </a:ext>
            </a:extLst>
          </p:cNvPr>
          <p:cNvSpPr txBox="1"/>
          <p:nvPr/>
        </p:nvSpPr>
        <p:spPr>
          <a:xfrm>
            <a:off x="75784" y="480847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Hardware</a:t>
            </a:r>
          </a:p>
        </p:txBody>
      </p:sp>
      <p:pic>
        <p:nvPicPr>
          <p:cNvPr id="49" name="Picture 48" descr="A picture containing text, monitor, electronics, light&#10;&#10;Description automatically generated">
            <a:extLst>
              <a:ext uri="{FF2B5EF4-FFF2-40B4-BE49-F238E27FC236}">
                <a16:creationId xmlns:a16="http://schemas.microsoft.com/office/drawing/2014/main" id="{09CD8FB8-C5EB-4BA7-AFAF-03ACC3957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30" y="4163096"/>
            <a:ext cx="1939657" cy="1129340"/>
          </a:xfrm>
          <a:prstGeom prst="rect">
            <a:avLst/>
          </a:prstGeom>
        </p:spPr>
      </p:pic>
      <p:pic>
        <p:nvPicPr>
          <p:cNvPr id="50" name="Picture 4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1FF2A57F-87DB-43D0-9EF4-839059739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470" y="4230755"/>
            <a:ext cx="1166268" cy="986651"/>
          </a:xfrm>
          <a:prstGeom prst="rect">
            <a:avLst/>
          </a:prstGeom>
        </p:spPr>
      </p:pic>
      <p:pic>
        <p:nvPicPr>
          <p:cNvPr id="51" name="Picture 18" descr="ZCU102 Evaluation Board User Guide">
            <a:extLst>
              <a:ext uri="{FF2B5EF4-FFF2-40B4-BE49-F238E27FC236}">
                <a16:creationId xmlns:a16="http://schemas.microsoft.com/office/drawing/2014/main" id="{E1446607-C3A0-4697-9349-C46BE1DA9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26" y="5173068"/>
            <a:ext cx="1104854" cy="117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14B100E3-9F05-4146-9BB5-1EA7FD63A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10" y="5433987"/>
            <a:ext cx="930250" cy="90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A298B4-FEB3-476E-B520-4883B6ACB713}"/>
              </a:ext>
            </a:extLst>
          </p:cNvPr>
          <p:cNvSpPr/>
          <p:nvPr/>
        </p:nvSpPr>
        <p:spPr>
          <a:xfrm>
            <a:off x="1466850" y="3704905"/>
            <a:ext cx="346800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881018-48F7-4966-BCF8-94D1689BCC27}"/>
              </a:ext>
            </a:extLst>
          </p:cNvPr>
          <p:cNvSpPr txBox="1"/>
          <p:nvPr/>
        </p:nvSpPr>
        <p:spPr>
          <a:xfrm>
            <a:off x="1466850" y="375544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Embedded Systems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C623DC-7B9F-4516-85F9-A6B69A36AB27}"/>
              </a:ext>
            </a:extLst>
          </p:cNvPr>
          <p:cNvSpPr txBox="1"/>
          <p:nvPr/>
        </p:nvSpPr>
        <p:spPr>
          <a:xfrm>
            <a:off x="75784" y="21114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61107BB-78D8-4849-AB1F-F3861DD75C29}"/>
              </a:ext>
            </a:extLst>
          </p:cNvPr>
          <p:cNvSpPr/>
          <p:nvPr/>
        </p:nvSpPr>
        <p:spPr>
          <a:xfrm>
            <a:off x="1466850" y="1325570"/>
            <a:ext cx="2508250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99E287-A4CB-4FFB-8218-BA9FC76A3816}"/>
              </a:ext>
            </a:extLst>
          </p:cNvPr>
          <p:cNvSpPr txBox="1"/>
          <p:nvPr/>
        </p:nvSpPr>
        <p:spPr>
          <a:xfrm>
            <a:off x="1466850" y="133415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040670F-E164-4423-8E9C-702CC65FB9F8}"/>
              </a:ext>
            </a:extLst>
          </p:cNvPr>
          <p:cNvSpPr/>
          <p:nvPr/>
        </p:nvSpPr>
        <p:spPr>
          <a:xfrm>
            <a:off x="1568450" y="2678042"/>
            <a:ext cx="2228850" cy="3484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146142-7A37-4B77-8F07-EA28A5A049D0}"/>
              </a:ext>
            </a:extLst>
          </p:cNvPr>
          <p:cNvSpPr txBox="1"/>
          <p:nvPr/>
        </p:nvSpPr>
        <p:spPr>
          <a:xfrm>
            <a:off x="2451100" y="2996692"/>
            <a:ext cx="539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Arial" panose="020B0604020202020204" pitchFamily="34" charset="0"/>
              </a:rPr>
              <a:t>…</a:t>
            </a:r>
            <a:endParaRPr lang="en-US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5D6CE323-9639-4F43-A35B-FE47CAE15B42}"/>
              </a:ext>
            </a:extLst>
          </p:cNvPr>
          <p:cNvSpPr/>
          <p:nvPr/>
        </p:nvSpPr>
        <p:spPr>
          <a:xfrm>
            <a:off x="4013199" y="2296100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06B99E3-57FF-4033-8283-F1943C10C334}"/>
              </a:ext>
            </a:extLst>
          </p:cNvPr>
          <p:cNvGrpSpPr/>
          <p:nvPr/>
        </p:nvGrpSpPr>
        <p:grpSpPr>
          <a:xfrm>
            <a:off x="8012355" y="2296100"/>
            <a:ext cx="731595" cy="290330"/>
            <a:chOff x="8260005" y="2296100"/>
            <a:chExt cx="731595" cy="290330"/>
          </a:xfrm>
        </p:grpSpPr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78756F46-3077-4AEA-A41C-EE2F81D5AD41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1EF5937A-2C55-4359-A369-A1B2E3922323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7EA8AE3-FF3E-4997-B37B-943C9922FD8F}"/>
              </a:ext>
            </a:extLst>
          </p:cNvPr>
          <p:cNvSpPr/>
          <p:nvPr/>
        </p:nvSpPr>
        <p:spPr>
          <a:xfrm>
            <a:off x="4636843" y="1324537"/>
            <a:ext cx="3346451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9271C3-30C7-481F-8391-7B01BF83A86D}"/>
              </a:ext>
            </a:extLst>
          </p:cNvPr>
          <p:cNvSpPr txBox="1"/>
          <p:nvPr/>
        </p:nvSpPr>
        <p:spPr>
          <a:xfrm>
            <a:off x="4610099" y="1349205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ML/DL Algorithms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423E30A9-1197-41E7-8345-F94D0BFE5DCB}"/>
              </a:ext>
            </a:extLst>
          </p:cNvPr>
          <p:cNvSpPr/>
          <p:nvPr/>
        </p:nvSpPr>
        <p:spPr>
          <a:xfrm>
            <a:off x="6514519" y="2790226"/>
            <a:ext cx="1388728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MLP-Mixer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E69F295-ECAF-4D1A-A31D-211A77DAE296}"/>
              </a:ext>
            </a:extLst>
          </p:cNvPr>
          <p:cNvSpPr txBox="1"/>
          <p:nvPr/>
        </p:nvSpPr>
        <p:spPr>
          <a:xfrm>
            <a:off x="6038942" y="3065054"/>
            <a:ext cx="539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EB1292F-DC60-4ABE-B900-02B842F38AC6}"/>
              </a:ext>
            </a:extLst>
          </p:cNvPr>
          <p:cNvSpPr/>
          <p:nvPr/>
        </p:nvSpPr>
        <p:spPr>
          <a:xfrm>
            <a:off x="4967893" y="4922623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F4BC66-6300-4A20-BA01-B9DBAB2552A6}"/>
              </a:ext>
            </a:extLst>
          </p:cNvPr>
          <p:cNvGrpSpPr/>
          <p:nvPr/>
        </p:nvGrpSpPr>
        <p:grpSpPr>
          <a:xfrm>
            <a:off x="5601750" y="3710977"/>
            <a:ext cx="2369370" cy="2677221"/>
            <a:chOff x="6171728" y="3710977"/>
            <a:chExt cx="2369370" cy="2677221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E4972EF-A1EA-4C9F-8554-32387237B3C7}"/>
                </a:ext>
              </a:extLst>
            </p:cNvPr>
            <p:cNvSpPr/>
            <p:nvPr/>
          </p:nvSpPr>
          <p:spPr>
            <a:xfrm>
              <a:off x="6171728" y="3710977"/>
              <a:ext cx="2369370" cy="2677221"/>
            </a:xfrm>
            <a:prstGeom prst="roundRect">
              <a:avLst>
                <a:gd name="adj" fmla="val 670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1548236-2EE6-4B60-9011-217A67500841}"/>
                </a:ext>
              </a:extLst>
            </p:cNvPr>
            <p:cNvSpPr txBox="1"/>
            <p:nvPr/>
          </p:nvSpPr>
          <p:spPr>
            <a:xfrm>
              <a:off x="6214820" y="3751426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Performance Model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41DBF77-5374-4521-BD9D-A59B4E043F72}"/>
                </a:ext>
              </a:extLst>
            </p:cNvPr>
            <p:cNvSpPr/>
            <p:nvPr/>
          </p:nvSpPr>
          <p:spPr>
            <a:xfrm>
              <a:off x="6235004" y="4270362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Resource Usage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2717F0C-653C-48D3-8C20-A9191C26F39B}"/>
                </a:ext>
              </a:extLst>
            </p:cNvPr>
            <p:cNvSpPr/>
            <p:nvPr/>
          </p:nvSpPr>
          <p:spPr>
            <a:xfrm>
              <a:off x="6235004" y="5043515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Power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16812D-04A5-4027-8435-FF62C527E63C}"/>
                </a:ext>
              </a:extLst>
            </p:cNvPr>
            <p:cNvSpPr/>
            <p:nvPr/>
          </p:nvSpPr>
          <p:spPr>
            <a:xfrm>
              <a:off x="6235004" y="5853932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Latency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84393D-1C14-48A3-B04E-A0E040F62DC5}"/>
              </a:ext>
            </a:extLst>
          </p:cNvPr>
          <p:cNvGrpSpPr/>
          <p:nvPr/>
        </p:nvGrpSpPr>
        <p:grpSpPr>
          <a:xfrm>
            <a:off x="7983294" y="4898350"/>
            <a:ext cx="731595" cy="290330"/>
            <a:chOff x="8260005" y="2296100"/>
            <a:chExt cx="731595" cy="290330"/>
          </a:xfrm>
        </p:grpSpPr>
        <p:sp>
          <p:nvSpPr>
            <p:cNvPr id="108" name="Arrow: Right 107">
              <a:extLst>
                <a:ext uri="{FF2B5EF4-FFF2-40B4-BE49-F238E27FC236}">
                  <a16:creationId xmlns:a16="http://schemas.microsoft.com/office/drawing/2014/main" id="{127ABD9A-0F2E-4334-A841-F0326251B3BE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Arrow: Right 108">
              <a:extLst>
                <a:ext uri="{FF2B5EF4-FFF2-40B4-BE49-F238E27FC236}">
                  <a16:creationId xmlns:a16="http://schemas.microsoft.com/office/drawing/2014/main" id="{91725E46-437B-42E4-B1AD-B3A925D4A557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53FB1B6-2E08-4F25-B21E-BC28B3615838}"/>
              </a:ext>
            </a:extLst>
          </p:cNvPr>
          <p:cNvSpPr/>
          <p:nvPr/>
        </p:nvSpPr>
        <p:spPr>
          <a:xfrm>
            <a:off x="8761403" y="3710977"/>
            <a:ext cx="268764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C8968FB-86D8-4EEA-8863-C84703585D1B}"/>
              </a:ext>
            </a:extLst>
          </p:cNvPr>
          <p:cNvSpPr txBox="1"/>
          <p:nvPr/>
        </p:nvSpPr>
        <p:spPr>
          <a:xfrm>
            <a:off x="8843737" y="375142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Optimization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77A57B-3097-4640-AA7B-E098F360A2DA}"/>
              </a:ext>
            </a:extLst>
          </p:cNvPr>
          <p:cNvSpPr/>
          <p:nvPr/>
        </p:nvSpPr>
        <p:spPr>
          <a:xfrm>
            <a:off x="8888909" y="4225081"/>
            <a:ext cx="2464896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  <a:r>
              <a:rPr lang="en-US" altLang="zh-CN" b="1" dirty="0"/>
              <a:t>ardware Design</a:t>
            </a:r>
            <a:endParaRPr lang="en-US" b="1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1348489-432D-4AEE-A106-0D03EE8DE4E6}"/>
              </a:ext>
            </a:extLst>
          </p:cNvPr>
          <p:cNvSpPr/>
          <p:nvPr/>
        </p:nvSpPr>
        <p:spPr>
          <a:xfrm>
            <a:off x="8894555" y="5026481"/>
            <a:ext cx="2453604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Mapping/Scheduling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6C78F5E-53F3-40BA-9A06-8548A939AACB}"/>
              </a:ext>
            </a:extLst>
          </p:cNvPr>
          <p:cNvSpPr/>
          <p:nvPr/>
        </p:nvSpPr>
        <p:spPr>
          <a:xfrm>
            <a:off x="8894555" y="5853932"/>
            <a:ext cx="2453604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  <a:r>
              <a:rPr lang="en-US" altLang="zh-CN" b="1" dirty="0"/>
              <a:t>ommunication</a:t>
            </a:r>
            <a:endParaRPr lang="en-US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8FC9C7-B5CA-4698-8A1B-1FB2D6132769}"/>
              </a:ext>
            </a:extLst>
          </p:cNvPr>
          <p:cNvGrpSpPr/>
          <p:nvPr/>
        </p:nvGrpSpPr>
        <p:grpSpPr>
          <a:xfrm>
            <a:off x="11449049" y="2272351"/>
            <a:ext cx="507479" cy="2900718"/>
            <a:chOff x="11449049" y="2272351"/>
            <a:chExt cx="507479" cy="2900718"/>
          </a:xfrm>
          <a:solidFill>
            <a:srgbClr val="FF0000"/>
          </a:solidFill>
        </p:grpSpPr>
        <p:sp>
          <p:nvSpPr>
            <p:cNvPr id="121" name="Arrow: Bent-Up 120">
              <a:extLst>
                <a:ext uri="{FF2B5EF4-FFF2-40B4-BE49-F238E27FC236}">
                  <a16:creationId xmlns:a16="http://schemas.microsoft.com/office/drawing/2014/main" id="{BBD7CD06-0C7C-4216-92EA-26A690BA9C1C}"/>
                </a:ext>
              </a:extLst>
            </p:cNvPr>
            <p:cNvSpPr/>
            <p:nvPr/>
          </p:nvSpPr>
          <p:spPr>
            <a:xfrm rot="5400000" flipV="1">
              <a:off x="10291912" y="3508453"/>
              <a:ext cx="2821753" cy="507479"/>
            </a:xfrm>
            <a:prstGeom prst="bentUp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Arrow: Bent-Up 121">
              <a:extLst>
                <a:ext uri="{FF2B5EF4-FFF2-40B4-BE49-F238E27FC236}">
                  <a16:creationId xmlns:a16="http://schemas.microsoft.com/office/drawing/2014/main" id="{B8048A44-BB6F-4F6A-BCF0-5BBE590689C4}"/>
                </a:ext>
              </a:extLst>
            </p:cNvPr>
            <p:cNvSpPr/>
            <p:nvPr/>
          </p:nvSpPr>
          <p:spPr>
            <a:xfrm rot="5400000" flipH="1" flipV="1">
              <a:off x="10366181" y="3359231"/>
              <a:ext cx="2677225" cy="503466"/>
            </a:xfrm>
            <a:prstGeom prst="bentUp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2A53F53-6F11-4D45-9F3A-497257B4F3E4}"/>
              </a:ext>
            </a:extLst>
          </p:cNvPr>
          <p:cNvGrpSpPr/>
          <p:nvPr/>
        </p:nvGrpSpPr>
        <p:grpSpPr>
          <a:xfrm rot="5400000">
            <a:off x="-493482" y="3509042"/>
            <a:ext cx="2300403" cy="298468"/>
            <a:chOff x="8260005" y="2296100"/>
            <a:chExt cx="731595" cy="290330"/>
          </a:xfrm>
          <a:solidFill>
            <a:srgbClr val="FF0000"/>
          </a:solidFill>
        </p:grpSpPr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AD9909B7-94B0-47BE-83B1-DE8CD80A0BA6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Arrow: Right 124">
              <a:extLst>
                <a:ext uri="{FF2B5EF4-FFF2-40B4-BE49-F238E27FC236}">
                  <a16:creationId xmlns:a16="http://schemas.microsoft.com/office/drawing/2014/main" id="{F9AC292B-A7F6-44DC-A741-D50B60D5765A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AE0D9BD3-0999-4198-A851-95F7F2C6DD09}"/>
              </a:ext>
            </a:extLst>
          </p:cNvPr>
          <p:cNvSpPr/>
          <p:nvPr/>
        </p:nvSpPr>
        <p:spPr>
          <a:xfrm>
            <a:off x="8772037" y="1325569"/>
            <a:ext cx="2677013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B4F9FD8-4FF1-4861-B91A-956458B01293}"/>
              </a:ext>
            </a:extLst>
          </p:cNvPr>
          <p:cNvSpPr txBox="1"/>
          <p:nvPr/>
        </p:nvSpPr>
        <p:spPr>
          <a:xfrm>
            <a:off x="8772037" y="1340139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Optimization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310EFA52-948D-4E2C-B1B2-A4A10E381F4F}"/>
              </a:ext>
            </a:extLst>
          </p:cNvPr>
          <p:cNvSpPr/>
          <p:nvPr/>
        </p:nvSpPr>
        <p:spPr>
          <a:xfrm>
            <a:off x="8864605" y="2620866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Compression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53205D3-9A40-46AE-B097-EA8D4F32F7DF}"/>
              </a:ext>
            </a:extLst>
          </p:cNvPr>
          <p:cNvSpPr/>
          <p:nvPr/>
        </p:nvSpPr>
        <p:spPr>
          <a:xfrm>
            <a:off x="5867492" y="1741070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MLP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091D536-394E-4E58-BD6D-47ECD52E997B}"/>
              </a:ext>
            </a:extLst>
          </p:cNvPr>
          <p:cNvSpPr/>
          <p:nvPr/>
        </p:nvSpPr>
        <p:spPr>
          <a:xfrm>
            <a:off x="4699671" y="1741070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AN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3433DC0-995C-4906-98ED-1DCEE7BF2872}"/>
              </a:ext>
            </a:extLst>
          </p:cNvPr>
          <p:cNvSpPr/>
          <p:nvPr/>
        </p:nvSpPr>
        <p:spPr>
          <a:xfrm>
            <a:off x="1568450" y="2213468"/>
            <a:ext cx="2228850" cy="3484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0599A93-BC15-456F-983F-50F8A21F4B48}"/>
              </a:ext>
            </a:extLst>
          </p:cNvPr>
          <p:cNvSpPr/>
          <p:nvPr/>
        </p:nvSpPr>
        <p:spPr>
          <a:xfrm>
            <a:off x="5867492" y="2279324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LSTM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FF8B958C-FF52-485A-9A51-DE322D14B56E}"/>
              </a:ext>
            </a:extLst>
          </p:cNvPr>
          <p:cNvSpPr/>
          <p:nvPr/>
        </p:nvSpPr>
        <p:spPr>
          <a:xfrm>
            <a:off x="4714388" y="2279324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RNN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F5307E1-6694-4489-9177-D5677487B47B}"/>
              </a:ext>
            </a:extLst>
          </p:cNvPr>
          <p:cNvSpPr/>
          <p:nvPr/>
        </p:nvSpPr>
        <p:spPr>
          <a:xfrm>
            <a:off x="4699671" y="2798662"/>
            <a:ext cx="1654847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</a:t>
            </a:r>
            <a:r>
              <a:rPr lang="en-US" altLang="zh-CN" b="1" dirty="0"/>
              <a:t>ransformer</a:t>
            </a:r>
            <a:endParaRPr lang="en-US" b="1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2C1B91DB-F42D-499C-A442-DD532247AB4F}"/>
              </a:ext>
            </a:extLst>
          </p:cNvPr>
          <p:cNvSpPr/>
          <p:nvPr/>
        </p:nvSpPr>
        <p:spPr>
          <a:xfrm>
            <a:off x="8864605" y="1722767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Inference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94DDBF55-3822-4B79-BE78-7629DE1E9ED6}"/>
              </a:ext>
            </a:extLst>
          </p:cNvPr>
          <p:cNvSpPr/>
          <p:nvPr/>
        </p:nvSpPr>
        <p:spPr>
          <a:xfrm>
            <a:off x="8864605" y="2172806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Training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2C45B5-114A-44F2-8C63-1B26552D80FE}"/>
              </a:ext>
            </a:extLst>
          </p:cNvPr>
          <p:cNvSpPr/>
          <p:nvPr/>
        </p:nvSpPr>
        <p:spPr>
          <a:xfrm>
            <a:off x="5561" y="1323505"/>
            <a:ext cx="12134031" cy="506566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3781279-4811-442A-A256-6AF37032E5A5}"/>
              </a:ext>
            </a:extLst>
          </p:cNvPr>
          <p:cNvSpPr/>
          <p:nvPr/>
        </p:nvSpPr>
        <p:spPr>
          <a:xfrm>
            <a:off x="8858251" y="3073792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D</a:t>
            </a:r>
            <a:r>
              <a:rPr lang="en-US" altLang="zh-CN" b="1" dirty="0"/>
              <a:t>esign</a:t>
            </a:r>
            <a:endParaRPr lang="en-US" b="1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DB01D104-7D14-46B7-9FED-3BEA85B7E75F}"/>
              </a:ext>
            </a:extLst>
          </p:cNvPr>
          <p:cNvSpPr/>
          <p:nvPr/>
        </p:nvSpPr>
        <p:spPr>
          <a:xfrm>
            <a:off x="1568450" y="1730730"/>
            <a:ext cx="2228850" cy="36933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Computer Vision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C7ACB6D-BAE2-4FEE-9E39-293B69BF90BB}"/>
              </a:ext>
            </a:extLst>
          </p:cNvPr>
          <p:cNvSpPr/>
          <p:nvPr/>
        </p:nvSpPr>
        <p:spPr>
          <a:xfrm>
            <a:off x="7020597" y="1744788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CNN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5AD36DA2-C92C-41F8-B461-6D426AED7FA2}"/>
              </a:ext>
            </a:extLst>
          </p:cNvPr>
          <p:cNvSpPr/>
          <p:nvPr/>
        </p:nvSpPr>
        <p:spPr>
          <a:xfrm>
            <a:off x="7020597" y="2292206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RL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781D644-66E0-4B79-B869-BE9C87824094}"/>
              </a:ext>
            </a:extLst>
          </p:cNvPr>
          <p:cNvSpPr/>
          <p:nvPr/>
        </p:nvSpPr>
        <p:spPr>
          <a:xfrm>
            <a:off x="0" y="3618331"/>
            <a:ext cx="12192000" cy="277940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096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0" descr="TUL PYNQ-Z2: An Arduino and Raspberry Pi compatible Xilinx Zynq ...">
            <a:extLst>
              <a:ext uri="{FF2B5EF4-FFF2-40B4-BE49-F238E27FC236}">
                <a16:creationId xmlns:a16="http://schemas.microsoft.com/office/drawing/2014/main" id="{6DBFE216-741C-491F-A521-C6C92F6BC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97" y="5456035"/>
            <a:ext cx="1291993" cy="9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2" y="8"/>
            <a:ext cx="9616948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Week 9: Hardware-Aware Neural Architecture Search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37</a:t>
            </a:fld>
            <a:r>
              <a:rPr lang="en-US"/>
              <a:t>  |  George Mason University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FB3E42-C722-420B-B175-B9875E8E8271}"/>
              </a:ext>
            </a:extLst>
          </p:cNvPr>
          <p:cNvCxnSpPr>
            <a:cxnSpLocks/>
          </p:cNvCxnSpPr>
          <p:nvPr/>
        </p:nvCxnSpPr>
        <p:spPr>
          <a:xfrm>
            <a:off x="0" y="3618331"/>
            <a:ext cx="1213403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BF7FC5C-FADF-4E03-AEAB-4CC75416FF3A}"/>
              </a:ext>
            </a:extLst>
          </p:cNvPr>
          <p:cNvSpPr txBox="1"/>
          <p:nvPr/>
        </p:nvSpPr>
        <p:spPr>
          <a:xfrm>
            <a:off x="75784" y="480847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Hardware</a:t>
            </a:r>
          </a:p>
        </p:txBody>
      </p:sp>
      <p:pic>
        <p:nvPicPr>
          <p:cNvPr id="51" name="Picture 18" descr="ZCU102 Evaluation Board User Guide">
            <a:extLst>
              <a:ext uri="{FF2B5EF4-FFF2-40B4-BE49-F238E27FC236}">
                <a16:creationId xmlns:a16="http://schemas.microsoft.com/office/drawing/2014/main" id="{E1446607-C3A0-4697-9349-C46BE1DA9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26" y="5173068"/>
            <a:ext cx="1104854" cy="117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14B100E3-9F05-4146-9BB5-1EA7FD63A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10" y="5433987"/>
            <a:ext cx="930250" cy="90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A298B4-FEB3-476E-B520-4883B6ACB713}"/>
              </a:ext>
            </a:extLst>
          </p:cNvPr>
          <p:cNvSpPr/>
          <p:nvPr/>
        </p:nvSpPr>
        <p:spPr>
          <a:xfrm>
            <a:off x="1466850" y="3704905"/>
            <a:ext cx="346800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881018-48F7-4966-BCF8-94D1689BCC27}"/>
              </a:ext>
            </a:extLst>
          </p:cNvPr>
          <p:cNvSpPr txBox="1"/>
          <p:nvPr/>
        </p:nvSpPr>
        <p:spPr>
          <a:xfrm>
            <a:off x="1466850" y="375544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Embedded Systems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C623DC-7B9F-4516-85F9-A6B69A36AB27}"/>
              </a:ext>
            </a:extLst>
          </p:cNvPr>
          <p:cNvSpPr txBox="1"/>
          <p:nvPr/>
        </p:nvSpPr>
        <p:spPr>
          <a:xfrm>
            <a:off x="75784" y="21114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61107BB-78D8-4849-AB1F-F3861DD75C29}"/>
              </a:ext>
            </a:extLst>
          </p:cNvPr>
          <p:cNvSpPr/>
          <p:nvPr/>
        </p:nvSpPr>
        <p:spPr>
          <a:xfrm>
            <a:off x="1466850" y="1325570"/>
            <a:ext cx="2508250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99E287-A4CB-4FFB-8218-BA9FC76A3816}"/>
              </a:ext>
            </a:extLst>
          </p:cNvPr>
          <p:cNvSpPr txBox="1"/>
          <p:nvPr/>
        </p:nvSpPr>
        <p:spPr>
          <a:xfrm>
            <a:off x="1466850" y="133415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040670F-E164-4423-8E9C-702CC65FB9F8}"/>
              </a:ext>
            </a:extLst>
          </p:cNvPr>
          <p:cNvSpPr/>
          <p:nvPr/>
        </p:nvSpPr>
        <p:spPr>
          <a:xfrm>
            <a:off x="1568450" y="2678042"/>
            <a:ext cx="2228850" cy="3484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146142-7A37-4B77-8F07-EA28A5A049D0}"/>
              </a:ext>
            </a:extLst>
          </p:cNvPr>
          <p:cNvSpPr txBox="1"/>
          <p:nvPr/>
        </p:nvSpPr>
        <p:spPr>
          <a:xfrm>
            <a:off x="2451100" y="2996692"/>
            <a:ext cx="539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Arial" panose="020B0604020202020204" pitchFamily="34" charset="0"/>
              </a:rPr>
              <a:t>…</a:t>
            </a:r>
            <a:endParaRPr lang="en-US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5D6CE323-9639-4F43-A35B-FE47CAE15B42}"/>
              </a:ext>
            </a:extLst>
          </p:cNvPr>
          <p:cNvSpPr/>
          <p:nvPr/>
        </p:nvSpPr>
        <p:spPr>
          <a:xfrm>
            <a:off x="4013199" y="2296100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06B99E3-57FF-4033-8283-F1943C10C334}"/>
              </a:ext>
            </a:extLst>
          </p:cNvPr>
          <p:cNvGrpSpPr/>
          <p:nvPr/>
        </p:nvGrpSpPr>
        <p:grpSpPr>
          <a:xfrm>
            <a:off x="8012355" y="2296100"/>
            <a:ext cx="731595" cy="290330"/>
            <a:chOff x="8260005" y="2296100"/>
            <a:chExt cx="731595" cy="290330"/>
          </a:xfrm>
        </p:grpSpPr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78756F46-3077-4AEA-A41C-EE2F81D5AD41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1EF5937A-2C55-4359-A369-A1B2E3922323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7EA8AE3-FF3E-4997-B37B-943C9922FD8F}"/>
              </a:ext>
            </a:extLst>
          </p:cNvPr>
          <p:cNvSpPr/>
          <p:nvPr/>
        </p:nvSpPr>
        <p:spPr>
          <a:xfrm>
            <a:off x="4636843" y="1324537"/>
            <a:ext cx="3346451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9271C3-30C7-481F-8391-7B01BF83A86D}"/>
              </a:ext>
            </a:extLst>
          </p:cNvPr>
          <p:cNvSpPr txBox="1"/>
          <p:nvPr/>
        </p:nvSpPr>
        <p:spPr>
          <a:xfrm>
            <a:off x="4610099" y="1349205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ML/DL Algorithms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423E30A9-1197-41E7-8345-F94D0BFE5DCB}"/>
              </a:ext>
            </a:extLst>
          </p:cNvPr>
          <p:cNvSpPr/>
          <p:nvPr/>
        </p:nvSpPr>
        <p:spPr>
          <a:xfrm>
            <a:off x="6514519" y="2790226"/>
            <a:ext cx="1388728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MLP-Mixer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E69F295-ECAF-4D1A-A31D-211A77DAE296}"/>
              </a:ext>
            </a:extLst>
          </p:cNvPr>
          <p:cNvSpPr txBox="1"/>
          <p:nvPr/>
        </p:nvSpPr>
        <p:spPr>
          <a:xfrm>
            <a:off x="6038942" y="3065054"/>
            <a:ext cx="539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EB1292F-DC60-4ABE-B900-02B842F38AC6}"/>
              </a:ext>
            </a:extLst>
          </p:cNvPr>
          <p:cNvSpPr/>
          <p:nvPr/>
        </p:nvSpPr>
        <p:spPr>
          <a:xfrm>
            <a:off x="4967893" y="4922623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6E4972EF-A1EA-4C9F-8554-32387237B3C7}"/>
              </a:ext>
            </a:extLst>
          </p:cNvPr>
          <p:cNvSpPr/>
          <p:nvPr/>
        </p:nvSpPr>
        <p:spPr>
          <a:xfrm>
            <a:off x="5601750" y="3710977"/>
            <a:ext cx="2369370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1548236-2EE6-4B60-9011-217A67500841}"/>
              </a:ext>
            </a:extLst>
          </p:cNvPr>
          <p:cNvSpPr txBox="1"/>
          <p:nvPr/>
        </p:nvSpPr>
        <p:spPr>
          <a:xfrm>
            <a:off x="5644842" y="3751426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Performance Model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41DBF77-5374-4521-BD9D-A59B4E043F72}"/>
              </a:ext>
            </a:extLst>
          </p:cNvPr>
          <p:cNvSpPr/>
          <p:nvPr/>
        </p:nvSpPr>
        <p:spPr>
          <a:xfrm>
            <a:off x="5665026" y="4270362"/>
            <a:ext cx="2186581" cy="3561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Resource Usage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2717F0C-653C-48D3-8C20-A9191C26F39B}"/>
              </a:ext>
            </a:extLst>
          </p:cNvPr>
          <p:cNvSpPr/>
          <p:nvPr/>
        </p:nvSpPr>
        <p:spPr>
          <a:xfrm>
            <a:off x="5665026" y="5043515"/>
            <a:ext cx="2186581" cy="3561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Power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84393D-1C14-48A3-B04E-A0E040F62DC5}"/>
              </a:ext>
            </a:extLst>
          </p:cNvPr>
          <p:cNvGrpSpPr/>
          <p:nvPr/>
        </p:nvGrpSpPr>
        <p:grpSpPr>
          <a:xfrm>
            <a:off x="7983294" y="4898350"/>
            <a:ext cx="731595" cy="290330"/>
            <a:chOff x="8260005" y="2296100"/>
            <a:chExt cx="731595" cy="290330"/>
          </a:xfrm>
        </p:grpSpPr>
        <p:sp>
          <p:nvSpPr>
            <p:cNvPr id="108" name="Arrow: Right 107">
              <a:extLst>
                <a:ext uri="{FF2B5EF4-FFF2-40B4-BE49-F238E27FC236}">
                  <a16:creationId xmlns:a16="http://schemas.microsoft.com/office/drawing/2014/main" id="{127ABD9A-0F2E-4334-A841-F0326251B3BE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Arrow: Right 108">
              <a:extLst>
                <a:ext uri="{FF2B5EF4-FFF2-40B4-BE49-F238E27FC236}">
                  <a16:creationId xmlns:a16="http://schemas.microsoft.com/office/drawing/2014/main" id="{91725E46-437B-42E4-B1AD-B3A925D4A557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53FB1B6-2E08-4F25-B21E-BC28B3615838}"/>
              </a:ext>
            </a:extLst>
          </p:cNvPr>
          <p:cNvSpPr/>
          <p:nvPr/>
        </p:nvSpPr>
        <p:spPr>
          <a:xfrm>
            <a:off x="8761403" y="3710977"/>
            <a:ext cx="268764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C8968FB-86D8-4EEA-8863-C84703585D1B}"/>
              </a:ext>
            </a:extLst>
          </p:cNvPr>
          <p:cNvSpPr txBox="1"/>
          <p:nvPr/>
        </p:nvSpPr>
        <p:spPr>
          <a:xfrm>
            <a:off x="8843737" y="375142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Optimization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1348489-432D-4AEE-A106-0D03EE8DE4E6}"/>
              </a:ext>
            </a:extLst>
          </p:cNvPr>
          <p:cNvSpPr/>
          <p:nvPr/>
        </p:nvSpPr>
        <p:spPr>
          <a:xfrm>
            <a:off x="8894555" y="5026481"/>
            <a:ext cx="2453604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Mapping/Scheduling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6C78F5E-53F3-40BA-9A06-8548A939AACB}"/>
              </a:ext>
            </a:extLst>
          </p:cNvPr>
          <p:cNvSpPr/>
          <p:nvPr/>
        </p:nvSpPr>
        <p:spPr>
          <a:xfrm>
            <a:off x="8894555" y="5853932"/>
            <a:ext cx="2453604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  <a:r>
              <a:rPr lang="en-US" altLang="zh-CN" b="1" dirty="0"/>
              <a:t>ommunication</a:t>
            </a:r>
            <a:endParaRPr lang="en-US" b="1" dirty="0"/>
          </a:p>
        </p:txBody>
      </p:sp>
      <p:sp>
        <p:nvSpPr>
          <p:cNvPr id="121" name="Arrow: Bent-Up 120">
            <a:extLst>
              <a:ext uri="{FF2B5EF4-FFF2-40B4-BE49-F238E27FC236}">
                <a16:creationId xmlns:a16="http://schemas.microsoft.com/office/drawing/2014/main" id="{BBD7CD06-0C7C-4216-92EA-26A690BA9C1C}"/>
              </a:ext>
            </a:extLst>
          </p:cNvPr>
          <p:cNvSpPr/>
          <p:nvPr/>
        </p:nvSpPr>
        <p:spPr>
          <a:xfrm rot="5400000" flipV="1">
            <a:off x="10291912" y="3508453"/>
            <a:ext cx="2821753" cy="50747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2A53F53-6F11-4D45-9F3A-497257B4F3E4}"/>
              </a:ext>
            </a:extLst>
          </p:cNvPr>
          <p:cNvGrpSpPr/>
          <p:nvPr/>
        </p:nvGrpSpPr>
        <p:grpSpPr>
          <a:xfrm rot="5400000">
            <a:off x="-493482" y="3509042"/>
            <a:ext cx="2300403" cy="298468"/>
            <a:chOff x="8260005" y="2296100"/>
            <a:chExt cx="731595" cy="290330"/>
          </a:xfrm>
          <a:solidFill>
            <a:srgbClr val="FF0000"/>
          </a:solidFill>
        </p:grpSpPr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AD9909B7-94B0-47BE-83B1-DE8CD80A0BA6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Arrow: Right 124">
              <a:extLst>
                <a:ext uri="{FF2B5EF4-FFF2-40B4-BE49-F238E27FC236}">
                  <a16:creationId xmlns:a16="http://schemas.microsoft.com/office/drawing/2014/main" id="{F9AC292B-A7F6-44DC-A741-D50B60D5765A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AE0D9BD3-0999-4198-A851-95F7F2C6DD09}"/>
              </a:ext>
            </a:extLst>
          </p:cNvPr>
          <p:cNvSpPr/>
          <p:nvPr/>
        </p:nvSpPr>
        <p:spPr>
          <a:xfrm>
            <a:off x="8772037" y="1325569"/>
            <a:ext cx="2677013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B4F9FD8-4FF1-4861-B91A-956458B01293}"/>
              </a:ext>
            </a:extLst>
          </p:cNvPr>
          <p:cNvSpPr txBox="1"/>
          <p:nvPr/>
        </p:nvSpPr>
        <p:spPr>
          <a:xfrm>
            <a:off x="8772037" y="1340139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Optimization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310EFA52-948D-4E2C-B1B2-A4A10E381F4F}"/>
              </a:ext>
            </a:extLst>
          </p:cNvPr>
          <p:cNvSpPr/>
          <p:nvPr/>
        </p:nvSpPr>
        <p:spPr>
          <a:xfrm>
            <a:off x="8864605" y="2620866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Compression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53205D3-9A40-46AE-B097-EA8D4F32F7DF}"/>
              </a:ext>
            </a:extLst>
          </p:cNvPr>
          <p:cNvSpPr/>
          <p:nvPr/>
        </p:nvSpPr>
        <p:spPr>
          <a:xfrm>
            <a:off x="5867492" y="1741070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MLP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091D536-394E-4E58-BD6D-47ECD52E997B}"/>
              </a:ext>
            </a:extLst>
          </p:cNvPr>
          <p:cNvSpPr/>
          <p:nvPr/>
        </p:nvSpPr>
        <p:spPr>
          <a:xfrm>
            <a:off x="4699671" y="1741070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AN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3433DC0-995C-4906-98ED-1DCEE7BF2872}"/>
              </a:ext>
            </a:extLst>
          </p:cNvPr>
          <p:cNvSpPr/>
          <p:nvPr/>
        </p:nvSpPr>
        <p:spPr>
          <a:xfrm>
            <a:off x="1568450" y="2213468"/>
            <a:ext cx="2228850" cy="3484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0599A93-BC15-456F-983F-50F8A21F4B48}"/>
              </a:ext>
            </a:extLst>
          </p:cNvPr>
          <p:cNvSpPr/>
          <p:nvPr/>
        </p:nvSpPr>
        <p:spPr>
          <a:xfrm>
            <a:off x="5867492" y="2279324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LSTM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FF8B958C-FF52-485A-9A51-DE322D14B56E}"/>
              </a:ext>
            </a:extLst>
          </p:cNvPr>
          <p:cNvSpPr/>
          <p:nvPr/>
        </p:nvSpPr>
        <p:spPr>
          <a:xfrm>
            <a:off x="4714388" y="2279324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RNN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F5307E1-6694-4489-9177-D5677487B47B}"/>
              </a:ext>
            </a:extLst>
          </p:cNvPr>
          <p:cNvSpPr/>
          <p:nvPr/>
        </p:nvSpPr>
        <p:spPr>
          <a:xfrm>
            <a:off x="4699671" y="2798662"/>
            <a:ext cx="1654847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</a:t>
            </a:r>
            <a:r>
              <a:rPr lang="en-US" altLang="zh-CN" b="1" dirty="0"/>
              <a:t>ransformer</a:t>
            </a:r>
            <a:endParaRPr lang="en-US" b="1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2C1B91DB-F42D-499C-A442-DD532247AB4F}"/>
              </a:ext>
            </a:extLst>
          </p:cNvPr>
          <p:cNvSpPr/>
          <p:nvPr/>
        </p:nvSpPr>
        <p:spPr>
          <a:xfrm>
            <a:off x="8864605" y="1722767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Inference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94DDBF55-3822-4B79-BE78-7629DE1E9ED6}"/>
              </a:ext>
            </a:extLst>
          </p:cNvPr>
          <p:cNvSpPr/>
          <p:nvPr/>
        </p:nvSpPr>
        <p:spPr>
          <a:xfrm>
            <a:off x="8864605" y="2172806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Training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DB01D104-7D14-46B7-9FED-3BEA85B7E75F}"/>
              </a:ext>
            </a:extLst>
          </p:cNvPr>
          <p:cNvSpPr/>
          <p:nvPr/>
        </p:nvSpPr>
        <p:spPr>
          <a:xfrm>
            <a:off x="1568450" y="1730730"/>
            <a:ext cx="2228850" cy="36933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Computer Vision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9FAD0E-4F6F-47B6-9BEC-0AD886A69EE9}"/>
              </a:ext>
            </a:extLst>
          </p:cNvPr>
          <p:cNvGrpSpPr/>
          <p:nvPr/>
        </p:nvGrpSpPr>
        <p:grpSpPr>
          <a:xfrm>
            <a:off x="5561" y="1323505"/>
            <a:ext cx="12134031" cy="5065662"/>
            <a:chOff x="5561" y="1323505"/>
            <a:chExt cx="12134031" cy="50656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72C45B5-114A-44F2-8C63-1B26552D80FE}"/>
                </a:ext>
              </a:extLst>
            </p:cNvPr>
            <p:cNvSpPr/>
            <p:nvPr/>
          </p:nvSpPr>
          <p:spPr>
            <a:xfrm>
              <a:off x="5561" y="1323505"/>
              <a:ext cx="12134031" cy="5065662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A picture containing text, monitor, electronics, light&#10;&#10;Description automatically generated">
              <a:extLst>
                <a:ext uri="{FF2B5EF4-FFF2-40B4-BE49-F238E27FC236}">
                  <a16:creationId xmlns:a16="http://schemas.microsoft.com/office/drawing/2014/main" id="{09CD8FB8-C5EB-4BA7-AFAF-03ACC3957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7030" y="4163096"/>
              <a:ext cx="1939657" cy="1129340"/>
            </a:xfrm>
            <a:prstGeom prst="rect">
              <a:avLst/>
            </a:prstGeom>
          </p:spPr>
        </p:pic>
        <p:pic>
          <p:nvPicPr>
            <p:cNvPr id="50" name="Picture 49" descr="A picture containing text, electronics, circuit&#10;&#10;Description automatically generated">
              <a:extLst>
                <a:ext uri="{FF2B5EF4-FFF2-40B4-BE49-F238E27FC236}">
                  <a16:creationId xmlns:a16="http://schemas.microsoft.com/office/drawing/2014/main" id="{1FF2A57F-87DB-43D0-9EF4-839059739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2470" y="4230755"/>
              <a:ext cx="1166268" cy="986651"/>
            </a:xfrm>
            <a:prstGeom prst="rect">
              <a:avLst/>
            </a:prstGeom>
          </p:spPr>
        </p:pic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83781279-4811-442A-A256-6AF37032E5A5}"/>
                </a:ext>
              </a:extLst>
            </p:cNvPr>
            <p:cNvSpPr/>
            <p:nvPr/>
          </p:nvSpPr>
          <p:spPr>
            <a:xfrm>
              <a:off x="8858251" y="3073792"/>
              <a:ext cx="2540000" cy="36933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Network D</a:t>
              </a:r>
              <a:r>
                <a:rPr lang="en-US" altLang="zh-CN" b="1" dirty="0"/>
                <a:t>esign</a:t>
              </a:r>
              <a:endParaRPr lang="en-US" b="1" dirty="0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FC7ACB6D-BAE2-4FEE-9E39-293B69BF90BB}"/>
                </a:ext>
              </a:extLst>
            </p:cNvPr>
            <p:cNvSpPr/>
            <p:nvPr/>
          </p:nvSpPr>
          <p:spPr>
            <a:xfrm>
              <a:off x="7020597" y="1744788"/>
              <a:ext cx="882650" cy="36933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CNN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5AD36DA2-C92C-41F8-B461-6D426AED7FA2}"/>
                </a:ext>
              </a:extLst>
            </p:cNvPr>
            <p:cNvSpPr/>
            <p:nvPr/>
          </p:nvSpPr>
          <p:spPr>
            <a:xfrm>
              <a:off x="7020597" y="2292206"/>
              <a:ext cx="882650" cy="36933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RL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816812D-04A5-4027-8435-FF62C527E63C}"/>
              </a:ext>
            </a:extLst>
          </p:cNvPr>
          <p:cNvSpPr/>
          <p:nvPr/>
        </p:nvSpPr>
        <p:spPr>
          <a:xfrm>
            <a:off x="5665026" y="5853932"/>
            <a:ext cx="2186581" cy="3561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Latency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77A57B-3097-4640-AA7B-E098F360A2DA}"/>
              </a:ext>
            </a:extLst>
          </p:cNvPr>
          <p:cNvSpPr/>
          <p:nvPr/>
        </p:nvSpPr>
        <p:spPr>
          <a:xfrm>
            <a:off x="8888909" y="4225081"/>
            <a:ext cx="2464896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  <a:r>
              <a:rPr lang="en-US" altLang="zh-CN" b="1" dirty="0"/>
              <a:t>ardware Design</a:t>
            </a:r>
            <a:endParaRPr lang="en-US" b="1" dirty="0"/>
          </a:p>
        </p:txBody>
      </p:sp>
      <p:sp>
        <p:nvSpPr>
          <p:cNvPr id="122" name="Arrow: Bent-Up 121">
            <a:extLst>
              <a:ext uri="{FF2B5EF4-FFF2-40B4-BE49-F238E27FC236}">
                <a16:creationId xmlns:a16="http://schemas.microsoft.com/office/drawing/2014/main" id="{B8048A44-BB6F-4F6A-BCF0-5BBE590689C4}"/>
              </a:ext>
            </a:extLst>
          </p:cNvPr>
          <p:cNvSpPr/>
          <p:nvPr/>
        </p:nvSpPr>
        <p:spPr>
          <a:xfrm rot="5400000" flipH="1" flipV="1">
            <a:off x="10366181" y="3359231"/>
            <a:ext cx="2677225" cy="503466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71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2" y="8"/>
            <a:ext cx="9616948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Week 10-11: ML Accelerator Design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en-US" sz="2400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38</a:t>
            </a:fld>
            <a:r>
              <a:rPr lang="en-US"/>
              <a:t>  |  George Mason University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FB3E42-C722-420B-B175-B9875E8E8271}"/>
              </a:ext>
            </a:extLst>
          </p:cNvPr>
          <p:cNvCxnSpPr>
            <a:cxnSpLocks/>
          </p:cNvCxnSpPr>
          <p:nvPr/>
        </p:nvCxnSpPr>
        <p:spPr>
          <a:xfrm>
            <a:off x="0" y="3618331"/>
            <a:ext cx="1213403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BF7FC5C-FADF-4E03-AEAB-4CC75416FF3A}"/>
              </a:ext>
            </a:extLst>
          </p:cNvPr>
          <p:cNvSpPr txBox="1"/>
          <p:nvPr/>
        </p:nvSpPr>
        <p:spPr>
          <a:xfrm>
            <a:off x="75784" y="480847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A298B4-FEB3-476E-B520-4883B6ACB713}"/>
              </a:ext>
            </a:extLst>
          </p:cNvPr>
          <p:cNvSpPr/>
          <p:nvPr/>
        </p:nvSpPr>
        <p:spPr>
          <a:xfrm>
            <a:off x="1466850" y="3704905"/>
            <a:ext cx="346800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881018-48F7-4966-BCF8-94D1689BCC27}"/>
              </a:ext>
            </a:extLst>
          </p:cNvPr>
          <p:cNvSpPr txBox="1"/>
          <p:nvPr/>
        </p:nvSpPr>
        <p:spPr>
          <a:xfrm>
            <a:off x="1466850" y="375544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Embedded Systems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C623DC-7B9F-4516-85F9-A6B69A36AB27}"/>
              </a:ext>
            </a:extLst>
          </p:cNvPr>
          <p:cNvSpPr txBox="1"/>
          <p:nvPr/>
        </p:nvSpPr>
        <p:spPr>
          <a:xfrm>
            <a:off x="75784" y="21114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61107BB-78D8-4849-AB1F-F3861DD75C29}"/>
              </a:ext>
            </a:extLst>
          </p:cNvPr>
          <p:cNvSpPr/>
          <p:nvPr/>
        </p:nvSpPr>
        <p:spPr>
          <a:xfrm>
            <a:off x="1466850" y="1325570"/>
            <a:ext cx="2508250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99E287-A4CB-4FFB-8218-BA9FC76A3816}"/>
              </a:ext>
            </a:extLst>
          </p:cNvPr>
          <p:cNvSpPr txBox="1"/>
          <p:nvPr/>
        </p:nvSpPr>
        <p:spPr>
          <a:xfrm>
            <a:off x="1466850" y="133415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040670F-E164-4423-8E9C-702CC65FB9F8}"/>
              </a:ext>
            </a:extLst>
          </p:cNvPr>
          <p:cNvSpPr/>
          <p:nvPr/>
        </p:nvSpPr>
        <p:spPr>
          <a:xfrm>
            <a:off x="1568450" y="2678042"/>
            <a:ext cx="2228850" cy="3484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146142-7A37-4B77-8F07-EA28A5A049D0}"/>
              </a:ext>
            </a:extLst>
          </p:cNvPr>
          <p:cNvSpPr txBox="1"/>
          <p:nvPr/>
        </p:nvSpPr>
        <p:spPr>
          <a:xfrm>
            <a:off x="2451100" y="2996692"/>
            <a:ext cx="539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Arial" panose="020B0604020202020204" pitchFamily="34" charset="0"/>
              </a:rPr>
              <a:t>…</a:t>
            </a:r>
            <a:endParaRPr lang="en-US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5D6CE323-9639-4F43-A35B-FE47CAE15B42}"/>
              </a:ext>
            </a:extLst>
          </p:cNvPr>
          <p:cNvSpPr/>
          <p:nvPr/>
        </p:nvSpPr>
        <p:spPr>
          <a:xfrm>
            <a:off x="4013199" y="2296100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06B99E3-57FF-4033-8283-F1943C10C334}"/>
              </a:ext>
            </a:extLst>
          </p:cNvPr>
          <p:cNvGrpSpPr/>
          <p:nvPr/>
        </p:nvGrpSpPr>
        <p:grpSpPr>
          <a:xfrm>
            <a:off x="8012355" y="2296100"/>
            <a:ext cx="731595" cy="290330"/>
            <a:chOff x="8260005" y="2296100"/>
            <a:chExt cx="731595" cy="290330"/>
          </a:xfrm>
        </p:grpSpPr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78756F46-3077-4AEA-A41C-EE2F81D5AD41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1EF5937A-2C55-4359-A369-A1B2E3922323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7EA8AE3-FF3E-4997-B37B-943C9922FD8F}"/>
              </a:ext>
            </a:extLst>
          </p:cNvPr>
          <p:cNvSpPr/>
          <p:nvPr/>
        </p:nvSpPr>
        <p:spPr>
          <a:xfrm>
            <a:off x="4636843" y="1324537"/>
            <a:ext cx="3346451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9271C3-30C7-481F-8391-7B01BF83A86D}"/>
              </a:ext>
            </a:extLst>
          </p:cNvPr>
          <p:cNvSpPr txBox="1"/>
          <p:nvPr/>
        </p:nvSpPr>
        <p:spPr>
          <a:xfrm>
            <a:off x="4610099" y="1349205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ML/DL Algorithms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423E30A9-1197-41E7-8345-F94D0BFE5DCB}"/>
              </a:ext>
            </a:extLst>
          </p:cNvPr>
          <p:cNvSpPr/>
          <p:nvPr/>
        </p:nvSpPr>
        <p:spPr>
          <a:xfrm>
            <a:off x="6514519" y="2790226"/>
            <a:ext cx="1388728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MLP-Mixer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E69F295-ECAF-4D1A-A31D-211A77DAE296}"/>
              </a:ext>
            </a:extLst>
          </p:cNvPr>
          <p:cNvSpPr txBox="1"/>
          <p:nvPr/>
        </p:nvSpPr>
        <p:spPr>
          <a:xfrm>
            <a:off x="6038942" y="3065054"/>
            <a:ext cx="539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EB1292F-DC60-4ABE-B900-02B842F38AC6}"/>
              </a:ext>
            </a:extLst>
          </p:cNvPr>
          <p:cNvSpPr/>
          <p:nvPr/>
        </p:nvSpPr>
        <p:spPr>
          <a:xfrm>
            <a:off x="4967893" y="4922623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84393D-1C14-48A3-B04E-A0E040F62DC5}"/>
              </a:ext>
            </a:extLst>
          </p:cNvPr>
          <p:cNvGrpSpPr/>
          <p:nvPr/>
        </p:nvGrpSpPr>
        <p:grpSpPr>
          <a:xfrm>
            <a:off x="7983294" y="4898350"/>
            <a:ext cx="731595" cy="290330"/>
            <a:chOff x="8260005" y="2296100"/>
            <a:chExt cx="731595" cy="290330"/>
          </a:xfrm>
        </p:grpSpPr>
        <p:sp>
          <p:nvSpPr>
            <p:cNvPr id="108" name="Arrow: Right 107">
              <a:extLst>
                <a:ext uri="{FF2B5EF4-FFF2-40B4-BE49-F238E27FC236}">
                  <a16:creationId xmlns:a16="http://schemas.microsoft.com/office/drawing/2014/main" id="{127ABD9A-0F2E-4334-A841-F0326251B3BE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Arrow: Right 108">
              <a:extLst>
                <a:ext uri="{FF2B5EF4-FFF2-40B4-BE49-F238E27FC236}">
                  <a16:creationId xmlns:a16="http://schemas.microsoft.com/office/drawing/2014/main" id="{91725E46-437B-42E4-B1AD-B3A925D4A557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53FB1B6-2E08-4F25-B21E-BC28B3615838}"/>
              </a:ext>
            </a:extLst>
          </p:cNvPr>
          <p:cNvSpPr/>
          <p:nvPr/>
        </p:nvSpPr>
        <p:spPr>
          <a:xfrm>
            <a:off x="8761403" y="3710977"/>
            <a:ext cx="268764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C8968FB-86D8-4EEA-8863-C84703585D1B}"/>
              </a:ext>
            </a:extLst>
          </p:cNvPr>
          <p:cNvSpPr txBox="1"/>
          <p:nvPr/>
        </p:nvSpPr>
        <p:spPr>
          <a:xfrm>
            <a:off x="8843737" y="375142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Optimization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77A57B-3097-4640-AA7B-E098F360A2DA}"/>
              </a:ext>
            </a:extLst>
          </p:cNvPr>
          <p:cNvSpPr/>
          <p:nvPr/>
        </p:nvSpPr>
        <p:spPr>
          <a:xfrm>
            <a:off x="8888909" y="4225081"/>
            <a:ext cx="2464896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  <a:r>
              <a:rPr lang="en-US" altLang="zh-CN" b="1" dirty="0"/>
              <a:t>ardware Design</a:t>
            </a:r>
            <a:endParaRPr lang="en-US" b="1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1348489-432D-4AEE-A106-0D03EE8DE4E6}"/>
              </a:ext>
            </a:extLst>
          </p:cNvPr>
          <p:cNvSpPr/>
          <p:nvPr/>
        </p:nvSpPr>
        <p:spPr>
          <a:xfrm>
            <a:off x="8894555" y="5026481"/>
            <a:ext cx="2453604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Mapping/Scheduling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6C78F5E-53F3-40BA-9A06-8548A939AACB}"/>
              </a:ext>
            </a:extLst>
          </p:cNvPr>
          <p:cNvSpPr/>
          <p:nvPr/>
        </p:nvSpPr>
        <p:spPr>
          <a:xfrm>
            <a:off x="8894555" y="5853932"/>
            <a:ext cx="2453604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  <a:r>
              <a:rPr lang="en-US" altLang="zh-CN" b="1" dirty="0"/>
              <a:t>ommunication</a:t>
            </a:r>
            <a:endParaRPr lang="en-US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8FC9C7-B5CA-4698-8A1B-1FB2D6132769}"/>
              </a:ext>
            </a:extLst>
          </p:cNvPr>
          <p:cNvGrpSpPr/>
          <p:nvPr/>
        </p:nvGrpSpPr>
        <p:grpSpPr>
          <a:xfrm>
            <a:off x="11449049" y="2272351"/>
            <a:ext cx="507479" cy="2900718"/>
            <a:chOff x="11449049" y="2272351"/>
            <a:chExt cx="507479" cy="2900718"/>
          </a:xfrm>
          <a:solidFill>
            <a:srgbClr val="FF0000"/>
          </a:solidFill>
        </p:grpSpPr>
        <p:sp>
          <p:nvSpPr>
            <p:cNvPr id="121" name="Arrow: Bent-Up 120">
              <a:extLst>
                <a:ext uri="{FF2B5EF4-FFF2-40B4-BE49-F238E27FC236}">
                  <a16:creationId xmlns:a16="http://schemas.microsoft.com/office/drawing/2014/main" id="{BBD7CD06-0C7C-4216-92EA-26A690BA9C1C}"/>
                </a:ext>
              </a:extLst>
            </p:cNvPr>
            <p:cNvSpPr/>
            <p:nvPr/>
          </p:nvSpPr>
          <p:spPr>
            <a:xfrm rot="5400000" flipV="1">
              <a:off x="10291912" y="3508453"/>
              <a:ext cx="2821753" cy="507479"/>
            </a:xfrm>
            <a:prstGeom prst="bentUp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Arrow: Bent-Up 121">
              <a:extLst>
                <a:ext uri="{FF2B5EF4-FFF2-40B4-BE49-F238E27FC236}">
                  <a16:creationId xmlns:a16="http://schemas.microsoft.com/office/drawing/2014/main" id="{B8048A44-BB6F-4F6A-BCF0-5BBE590689C4}"/>
                </a:ext>
              </a:extLst>
            </p:cNvPr>
            <p:cNvSpPr/>
            <p:nvPr/>
          </p:nvSpPr>
          <p:spPr>
            <a:xfrm rot="5400000" flipH="1" flipV="1">
              <a:off x="10366181" y="3359231"/>
              <a:ext cx="2677225" cy="503466"/>
            </a:xfrm>
            <a:prstGeom prst="bentUp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2A53F53-6F11-4D45-9F3A-497257B4F3E4}"/>
              </a:ext>
            </a:extLst>
          </p:cNvPr>
          <p:cNvGrpSpPr/>
          <p:nvPr/>
        </p:nvGrpSpPr>
        <p:grpSpPr>
          <a:xfrm rot="5400000">
            <a:off x="-493482" y="3509042"/>
            <a:ext cx="2300403" cy="298468"/>
            <a:chOff x="8260005" y="2296100"/>
            <a:chExt cx="731595" cy="290330"/>
          </a:xfrm>
          <a:solidFill>
            <a:srgbClr val="FF0000"/>
          </a:solidFill>
        </p:grpSpPr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AD9909B7-94B0-47BE-83B1-DE8CD80A0BA6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Arrow: Right 124">
              <a:extLst>
                <a:ext uri="{FF2B5EF4-FFF2-40B4-BE49-F238E27FC236}">
                  <a16:creationId xmlns:a16="http://schemas.microsoft.com/office/drawing/2014/main" id="{F9AC292B-A7F6-44DC-A741-D50B60D5765A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AE0D9BD3-0999-4198-A851-95F7F2C6DD09}"/>
              </a:ext>
            </a:extLst>
          </p:cNvPr>
          <p:cNvSpPr/>
          <p:nvPr/>
        </p:nvSpPr>
        <p:spPr>
          <a:xfrm>
            <a:off x="8772037" y="1325569"/>
            <a:ext cx="2677013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B4F9FD8-4FF1-4861-B91A-956458B01293}"/>
              </a:ext>
            </a:extLst>
          </p:cNvPr>
          <p:cNvSpPr txBox="1"/>
          <p:nvPr/>
        </p:nvSpPr>
        <p:spPr>
          <a:xfrm>
            <a:off x="8772037" y="1340139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Optimization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310EFA52-948D-4E2C-B1B2-A4A10E381F4F}"/>
              </a:ext>
            </a:extLst>
          </p:cNvPr>
          <p:cNvSpPr/>
          <p:nvPr/>
        </p:nvSpPr>
        <p:spPr>
          <a:xfrm>
            <a:off x="8864605" y="2620866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Compression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53205D3-9A40-46AE-B097-EA8D4F32F7DF}"/>
              </a:ext>
            </a:extLst>
          </p:cNvPr>
          <p:cNvSpPr/>
          <p:nvPr/>
        </p:nvSpPr>
        <p:spPr>
          <a:xfrm>
            <a:off x="5867492" y="1741070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MLP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091D536-394E-4E58-BD6D-47ECD52E997B}"/>
              </a:ext>
            </a:extLst>
          </p:cNvPr>
          <p:cNvSpPr/>
          <p:nvPr/>
        </p:nvSpPr>
        <p:spPr>
          <a:xfrm>
            <a:off x="4699671" y="1741070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AN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3433DC0-995C-4906-98ED-1DCEE7BF2872}"/>
              </a:ext>
            </a:extLst>
          </p:cNvPr>
          <p:cNvSpPr/>
          <p:nvPr/>
        </p:nvSpPr>
        <p:spPr>
          <a:xfrm>
            <a:off x="1568450" y="2213468"/>
            <a:ext cx="2228850" cy="3484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0599A93-BC15-456F-983F-50F8A21F4B48}"/>
              </a:ext>
            </a:extLst>
          </p:cNvPr>
          <p:cNvSpPr/>
          <p:nvPr/>
        </p:nvSpPr>
        <p:spPr>
          <a:xfrm>
            <a:off x="5867492" y="2279324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LSTM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FF8B958C-FF52-485A-9A51-DE322D14B56E}"/>
              </a:ext>
            </a:extLst>
          </p:cNvPr>
          <p:cNvSpPr/>
          <p:nvPr/>
        </p:nvSpPr>
        <p:spPr>
          <a:xfrm>
            <a:off x="4714388" y="2279324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RNN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F5307E1-6694-4489-9177-D5677487B47B}"/>
              </a:ext>
            </a:extLst>
          </p:cNvPr>
          <p:cNvSpPr/>
          <p:nvPr/>
        </p:nvSpPr>
        <p:spPr>
          <a:xfrm>
            <a:off x="4699671" y="2798662"/>
            <a:ext cx="1654847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</a:t>
            </a:r>
            <a:r>
              <a:rPr lang="en-US" altLang="zh-CN" b="1" dirty="0"/>
              <a:t>ransformer</a:t>
            </a:r>
            <a:endParaRPr lang="en-US" b="1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2C1B91DB-F42D-499C-A442-DD532247AB4F}"/>
              </a:ext>
            </a:extLst>
          </p:cNvPr>
          <p:cNvSpPr/>
          <p:nvPr/>
        </p:nvSpPr>
        <p:spPr>
          <a:xfrm>
            <a:off x="8864605" y="1722767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Inference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94DDBF55-3822-4B79-BE78-7629DE1E9ED6}"/>
              </a:ext>
            </a:extLst>
          </p:cNvPr>
          <p:cNvSpPr/>
          <p:nvPr/>
        </p:nvSpPr>
        <p:spPr>
          <a:xfrm>
            <a:off x="8864605" y="2172806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Training</a:t>
            </a:r>
          </a:p>
        </p:txBody>
      </p:sp>
      <p:pic>
        <p:nvPicPr>
          <p:cNvPr id="49" name="Picture 48" descr="A picture containing text, monitor, electronics, light&#10;&#10;Description automatically generated">
            <a:extLst>
              <a:ext uri="{FF2B5EF4-FFF2-40B4-BE49-F238E27FC236}">
                <a16:creationId xmlns:a16="http://schemas.microsoft.com/office/drawing/2014/main" id="{09CD8FB8-C5EB-4BA7-AFAF-03ACC3957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30" y="4163096"/>
            <a:ext cx="1939657" cy="1129340"/>
          </a:xfrm>
          <a:prstGeom prst="rect">
            <a:avLst/>
          </a:prstGeom>
        </p:spPr>
      </p:pic>
      <p:pic>
        <p:nvPicPr>
          <p:cNvPr id="50" name="Picture 4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1FF2A57F-87DB-43D0-9EF4-839059739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470" y="4230755"/>
            <a:ext cx="1166268" cy="986651"/>
          </a:xfrm>
          <a:prstGeom prst="rect">
            <a:avLst/>
          </a:prstGeom>
        </p:spPr>
      </p:pic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3781279-4811-442A-A256-6AF37032E5A5}"/>
              </a:ext>
            </a:extLst>
          </p:cNvPr>
          <p:cNvSpPr/>
          <p:nvPr/>
        </p:nvSpPr>
        <p:spPr>
          <a:xfrm>
            <a:off x="8858251" y="3073792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D</a:t>
            </a:r>
            <a:r>
              <a:rPr lang="en-US" altLang="zh-CN" b="1" dirty="0"/>
              <a:t>esign</a:t>
            </a:r>
            <a:endParaRPr lang="en-US" b="1" dirty="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5AD36DA2-C92C-41F8-B461-6D426AED7FA2}"/>
              </a:ext>
            </a:extLst>
          </p:cNvPr>
          <p:cNvSpPr/>
          <p:nvPr/>
        </p:nvSpPr>
        <p:spPr>
          <a:xfrm>
            <a:off x="7020597" y="2292206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RL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DB01D104-7D14-46B7-9FED-3BEA85B7E75F}"/>
              </a:ext>
            </a:extLst>
          </p:cNvPr>
          <p:cNvSpPr/>
          <p:nvPr/>
        </p:nvSpPr>
        <p:spPr>
          <a:xfrm>
            <a:off x="1568450" y="1730730"/>
            <a:ext cx="2228850" cy="36933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Computer Vision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8E80B0-D814-4C66-9785-A800569F21E2}"/>
              </a:ext>
            </a:extLst>
          </p:cNvPr>
          <p:cNvGrpSpPr/>
          <p:nvPr/>
        </p:nvGrpSpPr>
        <p:grpSpPr>
          <a:xfrm>
            <a:off x="5561" y="1323505"/>
            <a:ext cx="12134031" cy="5094179"/>
            <a:chOff x="5561" y="1323505"/>
            <a:chExt cx="12134031" cy="50941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72C45B5-114A-44F2-8C63-1B26552D80FE}"/>
                </a:ext>
              </a:extLst>
            </p:cNvPr>
            <p:cNvSpPr/>
            <p:nvPr/>
          </p:nvSpPr>
          <p:spPr>
            <a:xfrm>
              <a:off x="5561" y="1323505"/>
              <a:ext cx="12134031" cy="5065662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10" descr="TUL PYNQ-Z2: An Arduino and Raspberry Pi compatible Xilinx Zynq ...">
              <a:extLst>
                <a:ext uri="{FF2B5EF4-FFF2-40B4-BE49-F238E27FC236}">
                  <a16:creationId xmlns:a16="http://schemas.microsoft.com/office/drawing/2014/main" id="{6DBFE216-741C-491F-A521-C6C92F6BC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6297" y="5456035"/>
              <a:ext cx="1291993" cy="96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8" descr="ZCU102 Evaluation Board User Guide">
              <a:extLst>
                <a:ext uri="{FF2B5EF4-FFF2-40B4-BE49-F238E27FC236}">
                  <a16:creationId xmlns:a16="http://schemas.microsoft.com/office/drawing/2014/main" id="{E1446607-C3A0-4697-9349-C46BE1DA9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9126" y="5173068"/>
              <a:ext cx="1104854" cy="1170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14B100E3-9F05-4146-9BB5-1EA7FD63A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010" y="5433987"/>
              <a:ext cx="930250" cy="909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FF4BC66-6300-4A20-BA01-B9DBAB2552A6}"/>
                </a:ext>
              </a:extLst>
            </p:cNvPr>
            <p:cNvGrpSpPr/>
            <p:nvPr/>
          </p:nvGrpSpPr>
          <p:grpSpPr>
            <a:xfrm>
              <a:off x="5601750" y="3710977"/>
              <a:ext cx="2369370" cy="2677221"/>
              <a:chOff x="6171728" y="3710977"/>
              <a:chExt cx="2369370" cy="2677221"/>
            </a:xfrm>
          </p:grpSpPr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6E4972EF-A1EA-4C9F-8554-32387237B3C7}"/>
                  </a:ext>
                </a:extLst>
              </p:cNvPr>
              <p:cNvSpPr/>
              <p:nvPr/>
            </p:nvSpPr>
            <p:spPr>
              <a:xfrm>
                <a:off x="6171728" y="3710977"/>
                <a:ext cx="2369370" cy="2677221"/>
              </a:xfrm>
              <a:prstGeom prst="roundRect">
                <a:avLst>
                  <a:gd name="adj" fmla="val 6705"/>
                </a:avLst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1548236-2EE6-4B60-9011-217A67500841}"/>
                  </a:ext>
                </a:extLst>
              </p:cNvPr>
              <p:cNvSpPr txBox="1"/>
              <p:nvPr/>
            </p:nvSpPr>
            <p:spPr>
              <a:xfrm>
                <a:off x="6214820" y="3751426"/>
                <a:ext cx="2326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Performance Model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641DBF77-5374-4521-BD9D-A59B4E043F72}"/>
                  </a:ext>
                </a:extLst>
              </p:cNvPr>
              <p:cNvSpPr/>
              <p:nvPr/>
            </p:nvSpPr>
            <p:spPr>
              <a:xfrm>
                <a:off x="6235004" y="4270362"/>
                <a:ext cx="2186581" cy="3561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Resource Usage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2717F0C-653C-48D3-8C20-A9191C26F39B}"/>
                  </a:ext>
                </a:extLst>
              </p:cNvPr>
              <p:cNvSpPr/>
              <p:nvPr/>
            </p:nvSpPr>
            <p:spPr>
              <a:xfrm>
                <a:off x="6235004" y="5043515"/>
                <a:ext cx="2186581" cy="3561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Power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D816812D-04A5-4027-8435-FF62C527E63C}"/>
                  </a:ext>
                </a:extLst>
              </p:cNvPr>
              <p:cNvSpPr/>
              <p:nvPr/>
            </p:nvSpPr>
            <p:spPr>
              <a:xfrm>
                <a:off x="6235004" y="5853932"/>
                <a:ext cx="2186581" cy="3561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Latency</a:t>
                </a:r>
              </a:p>
            </p:txBody>
          </p:sp>
        </p:grp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C7ACB6D-BAE2-4FEE-9E39-293B69BF90BB}"/>
              </a:ext>
            </a:extLst>
          </p:cNvPr>
          <p:cNvSpPr/>
          <p:nvPr/>
        </p:nvSpPr>
        <p:spPr>
          <a:xfrm>
            <a:off x="7020597" y="1744788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2341511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2" y="8"/>
            <a:ext cx="9616948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Week 12-14: HW/SW Co-Design with Neural Architecture Search</a:t>
            </a:r>
            <a:endParaRPr lang="en-US" sz="2400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39</a:t>
            </a:fld>
            <a:r>
              <a:rPr lang="en-US"/>
              <a:t>  |  George Mason University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FB3E42-C722-420B-B175-B9875E8E8271}"/>
              </a:ext>
            </a:extLst>
          </p:cNvPr>
          <p:cNvCxnSpPr>
            <a:cxnSpLocks/>
          </p:cNvCxnSpPr>
          <p:nvPr/>
        </p:nvCxnSpPr>
        <p:spPr>
          <a:xfrm>
            <a:off x="0" y="3618331"/>
            <a:ext cx="1213403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BF7FC5C-FADF-4E03-AEAB-4CC75416FF3A}"/>
              </a:ext>
            </a:extLst>
          </p:cNvPr>
          <p:cNvSpPr txBox="1"/>
          <p:nvPr/>
        </p:nvSpPr>
        <p:spPr>
          <a:xfrm>
            <a:off x="75784" y="480847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A298B4-FEB3-476E-B520-4883B6ACB713}"/>
              </a:ext>
            </a:extLst>
          </p:cNvPr>
          <p:cNvSpPr/>
          <p:nvPr/>
        </p:nvSpPr>
        <p:spPr>
          <a:xfrm>
            <a:off x="1466850" y="3704905"/>
            <a:ext cx="346800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881018-48F7-4966-BCF8-94D1689BCC27}"/>
              </a:ext>
            </a:extLst>
          </p:cNvPr>
          <p:cNvSpPr txBox="1"/>
          <p:nvPr/>
        </p:nvSpPr>
        <p:spPr>
          <a:xfrm>
            <a:off x="1466850" y="375544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Embedded Systems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C623DC-7B9F-4516-85F9-A6B69A36AB27}"/>
              </a:ext>
            </a:extLst>
          </p:cNvPr>
          <p:cNvSpPr txBox="1"/>
          <p:nvPr/>
        </p:nvSpPr>
        <p:spPr>
          <a:xfrm>
            <a:off x="75784" y="21114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61107BB-78D8-4849-AB1F-F3861DD75C29}"/>
              </a:ext>
            </a:extLst>
          </p:cNvPr>
          <p:cNvSpPr/>
          <p:nvPr/>
        </p:nvSpPr>
        <p:spPr>
          <a:xfrm>
            <a:off x="1466850" y="1325570"/>
            <a:ext cx="2508250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99E287-A4CB-4FFB-8218-BA9FC76A3816}"/>
              </a:ext>
            </a:extLst>
          </p:cNvPr>
          <p:cNvSpPr txBox="1"/>
          <p:nvPr/>
        </p:nvSpPr>
        <p:spPr>
          <a:xfrm>
            <a:off x="1466850" y="133415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040670F-E164-4423-8E9C-702CC65FB9F8}"/>
              </a:ext>
            </a:extLst>
          </p:cNvPr>
          <p:cNvSpPr/>
          <p:nvPr/>
        </p:nvSpPr>
        <p:spPr>
          <a:xfrm>
            <a:off x="1568450" y="2678042"/>
            <a:ext cx="2228850" cy="3484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146142-7A37-4B77-8F07-EA28A5A049D0}"/>
              </a:ext>
            </a:extLst>
          </p:cNvPr>
          <p:cNvSpPr txBox="1"/>
          <p:nvPr/>
        </p:nvSpPr>
        <p:spPr>
          <a:xfrm>
            <a:off x="2451100" y="2996692"/>
            <a:ext cx="539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Arial" panose="020B0604020202020204" pitchFamily="34" charset="0"/>
              </a:rPr>
              <a:t>…</a:t>
            </a:r>
            <a:endParaRPr lang="en-US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5D6CE323-9639-4F43-A35B-FE47CAE15B42}"/>
              </a:ext>
            </a:extLst>
          </p:cNvPr>
          <p:cNvSpPr/>
          <p:nvPr/>
        </p:nvSpPr>
        <p:spPr>
          <a:xfrm>
            <a:off x="4013199" y="2296100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06B99E3-57FF-4033-8283-F1943C10C334}"/>
              </a:ext>
            </a:extLst>
          </p:cNvPr>
          <p:cNvGrpSpPr/>
          <p:nvPr/>
        </p:nvGrpSpPr>
        <p:grpSpPr>
          <a:xfrm>
            <a:off x="8012355" y="2296100"/>
            <a:ext cx="731595" cy="290330"/>
            <a:chOff x="8260005" y="2296100"/>
            <a:chExt cx="731595" cy="290330"/>
          </a:xfrm>
        </p:grpSpPr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78756F46-3077-4AEA-A41C-EE2F81D5AD41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1EF5937A-2C55-4359-A369-A1B2E3922323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7EA8AE3-FF3E-4997-B37B-943C9922FD8F}"/>
              </a:ext>
            </a:extLst>
          </p:cNvPr>
          <p:cNvSpPr/>
          <p:nvPr/>
        </p:nvSpPr>
        <p:spPr>
          <a:xfrm>
            <a:off x="4636843" y="1324537"/>
            <a:ext cx="3346451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9271C3-30C7-481F-8391-7B01BF83A86D}"/>
              </a:ext>
            </a:extLst>
          </p:cNvPr>
          <p:cNvSpPr txBox="1"/>
          <p:nvPr/>
        </p:nvSpPr>
        <p:spPr>
          <a:xfrm>
            <a:off x="4610099" y="1349205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ML/DL Algorithms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423E30A9-1197-41E7-8345-F94D0BFE5DCB}"/>
              </a:ext>
            </a:extLst>
          </p:cNvPr>
          <p:cNvSpPr/>
          <p:nvPr/>
        </p:nvSpPr>
        <p:spPr>
          <a:xfrm>
            <a:off x="6514519" y="2790226"/>
            <a:ext cx="1388728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MLP-Mixer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E69F295-ECAF-4D1A-A31D-211A77DAE296}"/>
              </a:ext>
            </a:extLst>
          </p:cNvPr>
          <p:cNvSpPr txBox="1"/>
          <p:nvPr/>
        </p:nvSpPr>
        <p:spPr>
          <a:xfrm>
            <a:off x="6038942" y="3065054"/>
            <a:ext cx="539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EB1292F-DC60-4ABE-B900-02B842F38AC6}"/>
              </a:ext>
            </a:extLst>
          </p:cNvPr>
          <p:cNvSpPr/>
          <p:nvPr/>
        </p:nvSpPr>
        <p:spPr>
          <a:xfrm>
            <a:off x="4967893" y="4922623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84393D-1C14-48A3-B04E-A0E040F62DC5}"/>
              </a:ext>
            </a:extLst>
          </p:cNvPr>
          <p:cNvGrpSpPr/>
          <p:nvPr/>
        </p:nvGrpSpPr>
        <p:grpSpPr>
          <a:xfrm>
            <a:off x="7983294" y="4898350"/>
            <a:ext cx="731595" cy="290330"/>
            <a:chOff x="8260005" y="2296100"/>
            <a:chExt cx="731595" cy="290330"/>
          </a:xfrm>
        </p:grpSpPr>
        <p:sp>
          <p:nvSpPr>
            <p:cNvPr id="108" name="Arrow: Right 107">
              <a:extLst>
                <a:ext uri="{FF2B5EF4-FFF2-40B4-BE49-F238E27FC236}">
                  <a16:creationId xmlns:a16="http://schemas.microsoft.com/office/drawing/2014/main" id="{127ABD9A-0F2E-4334-A841-F0326251B3BE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Arrow: Right 108">
              <a:extLst>
                <a:ext uri="{FF2B5EF4-FFF2-40B4-BE49-F238E27FC236}">
                  <a16:creationId xmlns:a16="http://schemas.microsoft.com/office/drawing/2014/main" id="{91725E46-437B-42E4-B1AD-B3A925D4A557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2A53F53-6F11-4D45-9F3A-497257B4F3E4}"/>
              </a:ext>
            </a:extLst>
          </p:cNvPr>
          <p:cNvGrpSpPr/>
          <p:nvPr/>
        </p:nvGrpSpPr>
        <p:grpSpPr>
          <a:xfrm rot="5400000">
            <a:off x="-493482" y="3509042"/>
            <a:ext cx="2300403" cy="298468"/>
            <a:chOff x="8260005" y="2296100"/>
            <a:chExt cx="731595" cy="290330"/>
          </a:xfrm>
          <a:solidFill>
            <a:srgbClr val="FF0000"/>
          </a:solidFill>
        </p:grpSpPr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AD9909B7-94B0-47BE-83B1-DE8CD80A0BA6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Arrow: Right 124">
              <a:extLst>
                <a:ext uri="{FF2B5EF4-FFF2-40B4-BE49-F238E27FC236}">
                  <a16:creationId xmlns:a16="http://schemas.microsoft.com/office/drawing/2014/main" id="{F9AC292B-A7F6-44DC-A741-D50B60D5765A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53205D3-9A40-46AE-B097-EA8D4F32F7DF}"/>
              </a:ext>
            </a:extLst>
          </p:cNvPr>
          <p:cNvSpPr/>
          <p:nvPr/>
        </p:nvSpPr>
        <p:spPr>
          <a:xfrm>
            <a:off x="5867492" y="1741070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MLP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091D536-394E-4E58-BD6D-47ECD52E997B}"/>
              </a:ext>
            </a:extLst>
          </p:cNvPr>
          <p:cNvSpPr/>
          <p:nvPr/>
        </p:nvSpPr>
        <p:spPr>
          <a:xfrm>
            <a:off x="4699671" y="1741070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AN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3433DC0-995C-4906-98ED-1DCEE7BF2872}"/>
              </a:ext>
            </a:extLst>
          </p:cNvPr>
          <p:cNvSpPr/>
          <p:nvPr/>
        </p:nvSpPr>
        <p:spPr>
          <a:xfrm>
            <a:off x="1568450" y="2213468"/>
            <a:ext cx="2228850" cy="3484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0599A93-BC15-456F-983F-50F8A21F4B48}"/>
              </a:ext>
            </a:extLst>
          </p:cNvPr>
          <p:cNvSpPr/>
          <p:nvPr/>
        </p:nvSpPr>
        <p:spPr>
          <a:xfrm>
            <a:off x="5867492" y="2279324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LSTM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FF8B958C-FF52-485A-9A51-DE322D14B56E}"/>
              </a:ext>
            </a:extLst>
          </p:cNvPr>
          <p:cNvSpPr/>
          <p:nvPr/>
        </p:nvSpPr>
        <p:spPr>
          <a:xfrm>
            <a:off x="4714388" y="2279324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RNN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F5307E1-6694-4489-9177-D5677487B47B}"/>
              </a:ext>
            </a:extLst>
          </p:cNvPr>
          <p:cNvSpPr/>
          <p:nvPr/>
        </p:nvSpPr>
        <p:spPr>
          <a:xfrm>
            <a:off x="4699671" y="2798662"/>
            <a:ext cx="1654847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</a:t>
            </a:r>
            <a:r>
              <a:rPr lang="en-US" altLang="zh-CN" b="1" dirty="0"/>
              <a:t>ransformer</a:t>
            </a:r>
            <a:endParaRPr lang="en-US" b="1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DB01D104-7D14-46B7-9FED-3BEA85B7E75F}"/>
              </a:ext>
            </a:extLst>
          </p:cNvPr>
          <p:cNvSpPr/>
          <p:nvPr/>
        </p:nvSpPr>
        <p:spPr>
          <a:xfrm>
            <a:off x="1568450" y="1730730"/>
            <a:ext cx="2228850" cy="36933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Computer Vision</a:t>
            </a:r>
          </a:p>
        </p:txBody>
      </p:sp>
      <p:pic>
        <p:nvPicPr>
          <p:cNvPr id="49" name="Picture 48" descr="A picture containing text, monitor, electronics, light&#10;&#10;Description automatically generated">
            <a:extLst>
              <a:ext uri="{FF2B5EF4-FFF2-40B4-BE49-F238E27FC236}">
                <a16:creationId xmlns:a16="http://schemas.microsoft.com/office/drawing/2014/main" id="{09CD8FB8-C5EB-4BA7-AFAF-03ACC3957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30" y="4163096"/>
            <a:ext cx="1939657" cy="1129340"/>
          </a:xfrm>
          <a:prstGeom prst="rect">
            <a:avLst/>
          </a:prstGeom>
        </p:spPr>
      </p:pic>
      <p:pic>
        <p:nvPicPr>
          <p:cNvPr id="50" name="Picture 4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1FF2A57F-87DB-43D0-9EF4-839059739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470" y="4230755"/>
            <a:ext cx="1166268" cy="986651"/>
          </a:xfrm>
          <a:prstGeom prst="rect">
            <a:avLst/>
          </a:prstGeom>
        </p:spPr>
      </p:pic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5AD36DA2-C92C-41F8-B461-6D426AED7FA2}"/>
              </a:ext>
            </a:extLst>
          </p:cNvPr>
          <p:cNvSpPr/>
          <p:nvPr/>
        </p:nvSpPr>
        <p:spPr>
          <a:xfrm>
            <a:off x="7020597" y="2292206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2C45B5-114A-44F2-8C63-1B26552D80FE}"/>
              </a:ext>
            </a:extLst>
          </p:cNvPr>
          <p:cNvSpPr/>
          <p:nvPr/>
        </p:nvSpPr>
        <p:spPr>
          <a:xfrm>
            <a:off x="5562" y="1306913"/>
            <a:ext cx="12128470" cy="5082254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53FB1B6-2E08-4F25-B21E-BC28B3615838}"/>
              </a:ext>
            </a:extLst>
          </p:cNvPr>
          <p:cNvSpPr/>
          <p:nvPr/>
        </p:nvSpPr>
        <p:spPr>
          <a:xfrm>
            <a:off x="8761403" y="3710977"/>
            <a:ext cx="268764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C8968FB-86D8-4EEA-8863-C84703585D1B}"/>
              </a:ext>
            </a:extLst>
          </p:cNvPr>
          <p:cNvSpPr txBox="1"/>
          <p:nvPr/>
        </p:nvSpPr>
        <p:spPr>
          <a:xfrm>
            <a:off x="8843737" y="375142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Optimization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77A57B-3097-4640-AA7B-E098F360A2DA}"/>
              </a:ext>
            </a:extLst>
          </p:cNvPr>
          <p:cNvSpPr/>
          <p:nvPr/>
        </p:nvSpPr>
        <p:spPr>
          <a:xfrm>
            <a:off x="8888909" y="4225081"/>
            <a:ext cx="2464896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  <a:r>
              <a:rPr lang="en-US" altLang="zh-CN" b="1" dirty="0"/>
              <a:t>ardware Design</a:t>
            </a:r>
            <a:endParaRPr lang="en-US" b="1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1348489-432D-4AEE-A106-0D03EE8DE4E6}"/>
              </a:ext>
            </a:extLst>
          </p:cNvPr>
          <p:cNvSpPr/>
          <p:nvPr/>
        </p:nvSpPr>
        <p:spPr>
          <a:xfrm>
            <a:off x="8894555" y="5026481"/>
            <a:ext cx="2453604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Mapping/Scheduling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6C78F5E-53F3-40BA-9A06-8548A939AACB}"/>
              </a:ext>
            </a:extLst>
          </p:cNvPr>
          <p:cNvSpPr/>
          <p:nvPr/>
        </p:nvSpPr>
        <p:spPr>
          <a:xfrm>
            <a:off x="8894555" y="5853932"/>
            <a:ext cx="2453604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  <a:r>
              <a:rPr lang="en-US" altLang="zh-CN" b="1" dirty="0"/>
              <a:t>ommunication</a:t>
            </a:r>
            <a:endParaRPr lang="en-US" b="1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E0D9BD3-0999-4198-A851-95F7F2C6DD09}"/>
              </a:ext>
            </a:extLst>
          </p:cNvPr>
          <p:cNvSpPr/>
          <p:nvPr/>
        </p:nvSpPr>
        <p:spPr>
          <a:xfrm>
            <a:off x="8772037" y="1325569"/>
            <a:ext cx="2677013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B4F9FD8-4FF1-4861-B91A-956458B01293}"/>
              </a:ext>
            </a:extLst>
          </p:cNvPr>
          <p:cNvSpPr txBox="1"/>
          <p:nvPr/>
        </p:nvSpPr>
        <p:spPr>
          <a:xfrm>
            <a:off x="8772037" y="1340139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Optimization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310EFA52-948D-4E2C-B1B2-A4A10E381F4F}"/>
              </a:ext>
            </a:extLst>
          </p:cNvPr>
          <p:cNvSpPr/>
          <p:nvPr/>
        </p:nvSpPr>
        <p:spPr>
          <a:xfrm>
            <a:off x="8864605" y="2620866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Compression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2C1B91DB-F42D-499C-A442-DD532247AB4F}"/>
              </a:ext>
            </a:extLst>
          </p:cNvPr>
          <p:cNvSpPr/>
          <p:nvPr/>
        </p:nvSpPr>
        <p:spPr>
          <a:xfrm>
            <a:off x="8864605" y="1722767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Inference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94DDBF55-3822-4B79-BE78-7629DE1E9ED6}"/>
              </a:ext>
            </a:extLst>
          </p:cNvPr>
          <p:cNvSpPr/>
          <p:nvPr/>
        </p:nvSpPr>
        <p:spPr>
          <a:xfrm>
            <a:off x="8864605" y="2172806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Training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3781279-4811-442A-A256-6AF37032E5A5}"/>
              </a:ext>
            </a:extLst>
          </p:cNvPr>
          <p:cNvSpPr/>
          <p:nvPr/>
        </p:nvSpPr>
        <p:spPr>
          <a:xfrm>
            <a:off x="8858251" y="3073792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D</a:t>
            </a:r>
            <a:r>
              <a:rPr lang="en-US" altLang="zh-CN" b="1" dirty="0"/>
              <a:t>esign</a:t>
            </a:r>
            <a:endParaRPr lang="en-US" b="1" dirty="0"/>
          </a:p>
        </p:txBody>
      </p:sp>
      <p:pic>
        <p:nvPicPr>
          <p:cNvPr id="52" name="Picture 10" descr="TUL PYNQ-Z2: An Arduino and Raspberry Pi compatible Xilinx Zynq ...">
            <a:extLst>
              <a:ext uri="{FF2B5EF4-FFF2-40B4-BE49-F238E27FC236}">
                <a16:creationId xmlns:a16="http://schemas.microsoft.com/office/drawing/2014/main" id="{6DBFE216-741C-491F-A521-C6C92F6BC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97" y="5456035"/>
            <a:ext cx="1291993" cy="9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8" descr="ZCU102 Evaluation Board User Guide">
            <a:extLst>
              <a:ext uri="{FF2B5EF4-FFF2-40B4-BE49-F238E27FC236}">
                <a16:creationId xmlns:a16="http://schemas.microsoft.com/office/drawing/2014/main" id="{E1446607-C3A0-4697-9349-C46BE1DA9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26" y="5173068"/>
            <a:ext cx="1104854" cy="117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14B100E3-9F05-4146-9BB5-1EA7FD63A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10" y="5433987"/>
            <a:ext cx="930250" cy="90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FF4BC66-6300-4A20-BA01-B9DBAB2552A6}"/>
              </a:ext>
            </a:extLst>
          </p:cNvPr>
          <p:cNvGrpSpPr/>
          <p:nvPr/>
        </p:nvGrpSpPr>
        <p:grpSpPr>
          <a:xfrm>
            <a:off x="5601750" y="3710977"/>
            <a:ext cx="2369370" cy="2677221"/>
            <a:chOff x="6171728" y="3710977"/>
            <a:chExt cx="2369370" cy="2677221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E4972EF-A1EA-4C9F-8554-32387237B3C7}"/>
                </a:ext>
              </a:extLst>
            </p:cNvPr>
            <p:cNvSpPr/>
            <p:nvPr/>
          </p:nvSpPr>
          <p:spPr>
            <a:xfrm>
              <a:off x="6171728" y="3710977"/>
              <a:ext cx="2369370" cy="2677221"/>
            </a:xfrm>
            <a:prstGeom prst="roundRect">
              <a:avLst>
                <a:gd name="adj" fmla="val 670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1548236-2EE6-4B60-9011-217A67500841}"/>
                </a:ext>
              </a:extLst>
            </p:cNvPr>
            <p:cNvSpPr txBox="1"/>
            <p:nvPr/>
          </p:nvSpPr>
          <p:spPr>
            <a:xfrm>
              <a:off x="6214820" y="3751426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Performance Model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41DBF77-5374-4521-BD9D-A59B4E043F72}"/>
                </a:ext>
              </a:extLst>
            </p:cNvPr>
            <p:cNvSpPr/>
            <p:nvPr/>
          </p:nvSpPr>
          <p:spPr>
            <a:xfrm>
              <a:off x="6235004" y="4270362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Resource Usage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2717F0C-653C-48D3-8C20-A9191C26F39B}"/>
                </a:ext>
              </a:extLst>
            </p:cNvPr>
            <p:cNvSpPr/>
            <p:nvPr/>
          </p:nvSpPr>
          <p:spPr>
            <a:xfrm>
              <a:off x="6235004" y="5043515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Power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16812D-04A5-4027-8435-FF62C527E63C}"/>
                </a:ext>
              </a:extLst>
            </p:cNvPr>
            <p:cNvSpPr/>
            <p:nvPr/>
          </p:nvSpPr>
          <p:spPr>
            <a:xfrm>
              <a:off x="6235004" y="5853932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Latency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C7ACB6D-BAE2-4FEE-9E39-293B69BF90BB}"/>
              </a:ext>
            </a:extLst>
          </p:cNvPr>
          <p:cNvSpPr/>
          <p:nvPr/>
        </p:nvSpPr>
        <p:spPr>
          <a:xfrm>
            <a:off x="7020597" y="1744788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CNN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8FC9C7-B5CA-4698-8A1B-1FB2D6132769}"/>
              </a:ext>
            </a:extLst>
          </p:cNvPr>
          <p:cNvGrpSpPr/>
          <p:nvPr/>
        </p:nvGrpSpPr>
        <p:grpSpPr>
          <a:xfrm>
            <a:off x="11449049" y="2272351"/>
            <a:ext cx="507479" cy="2900718"/>
            <a:chOff x="11449049" y="2272351"/>
            <a:chExt cx="507479" cy="2900718"/>
          </a:xfrm>
          <a:solidFill>
            <a:srgbClr val="FF0000"/>
          </a:solidFill>
        </p:grpSpPr>
        <p:sp>
          <p:nvSpPr>
            <p:cNvPr id="121" name="Arrow: Bent-Up 120">
              <a:extLst>
                <a:ext uri="{FF2B5EF4-FFF2-40B4-BE49-F238E27FC236}">
                  <a16:creationId xmlns:a16="http://schemas.microsoft.com/office/drawing/2014/main" id="{BBD7CD06-0C7C-4216-92EA-26A690BA9C1C}"/>
                </a:ext>
              </a:extLst>
            </p:cNvPr>
            <p:cNvSpPr/>
            <p:nvPr/>
          </p:nvSpPr>
          <p:spPr>
            <a:xfrm rot="5400000" flipV="1">
              <a:off x="10291912" y="3508453"/>
              <a:ext cx="2821753" cy="507479"/>
            </a:xfrm>
            <a:prstGeom prst="bentUp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Arrow: Bent-Up 121">
              <a:extLst>
                <a:ext uri="{FF2B5EF4-FFF2-40B4-BE49-F238E27FC236}">
                  <a16:creationId xmlns:a16="http://schemas.microsoft.com/office/drawing/2014/main" id="{B8048A44-BB6F-4F6A-BCF0-5BBE590689C4}"/>
                </a:ext>
              </a:extLst>
            </p:cNvPr>
            <p:cNvSpPr/>
            <p:nvPr/>
          </p:nvSpPr>
          <p:spPr>
            <a:xfrm rot="5400000" flipH="1" flipV="1">
              <a:off x="10366181" y="3359231"/>
              <a:ext cx="2677225" cy="503466"/>
            </a:xfrm>
            <a:prstGeom prst="bentUp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434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DFFD-294D-4B81-A43B-53ED86E3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Course Resources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E195D-A3B9-4A2B-94C9-EBB3DBE2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4</a:t>
            </a:fld>
            <a:r>
              <a:rPr lang="en-US" dirty="0"/>
              <a:t>  |  George Mason University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51C90-5B25-4E1E-8AE7-BC9443AE0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480" y="1742138"/>
            <a:ext cx="9920194" cy="375341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Course Website:</a:t>
            </a:r>
          </a:p>
          <a:p>
            <a:pPr marL="800078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https://jqub.github.io/2021/09/01/ML4Emb/</a:t>
            </a:r>
            <a:endParaRPr lang="en-US" dirty="0"/>
          </a:p>
          <a:p>
            <a:pPr marL="800078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Slides, readings, and documents will be posted here!</a:t>
            </a:r>
          </a:p>
          <a:p>
            <a:pPr marL="800078" lvl="1" indent="-342900"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Assignments will be posted here! </a:t>
            </a:r>
            <a:r>
              <a:rPr lang="en-US" altLang="zh-CN" dirty="0">
                <a:solidFill>
                  <a:srgbClr val="262626"/>
                </a:solidFill>
                <a:latin typeface="Arial" panose="020B0604020202020204"/>
                <a:ea typeface="黑体" panose="02010609060101010101" pitchFamily="49" charset="-122"/>
              </a:rPr>
              <a:t>(Until Blackboard can be used)</a:t>
            </a:r>
            <a:endParaRPr lang="en-US" altLang="zh-CN" dirty="0"/>
          </a:p>
          <a:p>
            <a:pPr marL="457178" marR="0" lvl="0" indent="-457178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Blackboard:</a:t>
            </a:r>
          </a:p>
          <a:p>
            <a:pPr marL="800078" marR="0" lvl="1" indent="-342900" algn="l" defTabSz="914354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Assignments will be posted and submitted here!</a:t>
            </a:r>
          </a:p>
          <a:p>
            <a:pPr marL="457178" marR="0" lvl="0" indent="-457178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Piazza:</a:t>
            </a:r>
          </a:p>
          <a:p>
            <a:pPr marL="800078" lvl="1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262626"/>
                </a:solidFill>
                <a:latin typeface="Arial" panose="020B0604020202020204"/>
                <a:ea typeface="黑体" panose="02010609060101010101" pitchFamily="49" charset="-122"/>
              </a:rPr>
              <a:t>Online discussion, shared documents, announcements.</a:t>
            </a:r>
          </a:p>
          <a:p>
            <a:pPr marL="800078" lvl="1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262626"/>
                </a:solidFill>
                <a:latin typeface="Arial" panose="020B0604020202020204"/>
                <a:ea typeface="黑体" panose="02010609060101010101" pitchFamily="49" charset="-122"/>
              </a:rPr>
              <a:t>Do NOT upload codes.</a:t>
            </a:r>
          </a:p>
          <a:p>
            <a:pPr marL="800078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64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F5C0A2-3627-804B-A837-8DA011A5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515712"/>
            <a:ext cx="10820400" cy="117817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Introduction to </a:t>
            </a:r>
            <a:r>
              <a:rPr lang="en-US" altLang="zh-CN" dirty="0">
                <a:ea typeface="宋体" panose="02010600030101010101" pitchFamily="2" charset="-122"/>
              </a:rPr>
              <a:t>Artificial Neuron and MLP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CC74D-AD96-E54E-9AF4-A74241BE0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40</a:t>
            </a:fld>
            <a:r>
              <a:rPr lang="en-US"/>
              <a:t>  |  George Mason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92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0" descr="TUL PYNQ-Z2: An Arduino and Raspberry Pi compatible Xilinx Zynq ...">
            <a:extLst>
              <a:ext uri="{FF2B5EF4-FFF2-40B4-BE49-F238E27FC236}">
                <a16:creationId xmlns:a16="http://schemas.microsoft.com/office/drawing/2014/main" id="{6DBFE216-741C-491F-A521-C6C92F6BC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97" y="5456035"/>
            <a:ext cx="1291993" cy="9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Week 1: Introduction to Neural Network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41</a:t>
            </a:fld>
            <a:r>
              <a:rPr lang="en-US"/>
              <a:t>  |  George Mason University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FB3E42-C722-420B-B175-B9875E8E8271}"/>
              </a:ext>
            </a:extLst>
          </p:cNvPr>
          <p:cNvCxnSpPr>
            <a:cxnSpLocks/>
          </p:cNvCxnSpPr>
          <p:nvPr/>
        </p:nvCxnSpPr>
        <p:spPr>
          <a:xfrm>
            <a:off x="0" y="3618331"/>
            <a:ext cx="1213403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BF7FC5C-FADF-4E03-AEAB-4CC75416FF3A}"/>
              </a:ext>
            </a:extLst>
          </p:cNvPr>
          <p:cNvSpPr txBox="1"/>
          <p:nvPr/>
        </p:nvSpPr>
        <p:spPr>
          <a:xfrm>
            <a:off x="75784" y="480847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Hardware</a:t>
            </a:r>
          </a:p>
        </p:txBody>
      </p:sp>
      <p:pic>
        <p:nvPicPr>
          <p:cNvPr id="49" name="Picture 48" descr="A picture containing text, monitor, electronics, light&#10;&#10;Description automatically generated">
            <a:extLst>
              <a:ext uri="{FF2B5EF4-FFF2-40B4-BE49-F238E27FC236}">
                <a16:creationId xmlns:a16="http://schemas.microsoft.com/office/drawing/2014/main" id="{09CD8FB8-C5EB-4BA7-AFAF-03ACC3957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30" y="4163096"/>
            <a:ext cx="1939657" cy="1129340"/>
          </a:xfrm>
          <a:prstGeom prst="rect">
            <a:avLst/>
          </a:prstGeom>
        </p:spPr>
      </p:pic>
      <p:pic>
        <p:nvPicPr>
          <p:cNvPr id="50" name="Picture 4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1FF2A57F-87DB-43D0-9EF4-839059739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470" y="4230755"/>
            <a:ext cx="1166268" cy="986651"/>
          </a:xfrm>
          <a:prstGeom prst="rect">
            <a:avLst/>
          </a:prstGeom>
        </p:spPr>
      </p:pic>
      <p:pic>
        <p:nvPicPr>
          <p:cNvPr id="51" name="Picture 18" descr="ZCU102 Evaluation Board User Guide">
            <a:extLst>
              <a:ext uri="{FF2B5EF4-FFF2-40B4-BE49-F238E27FC236}">
                <a16:creationId xmlns:a16="http://schemas.microsoft.com/office/drawing/2014/main" id="{E1446607-C3A0-4697-9349-C46BE1DA9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26" y="5173068"/>
            <a:ext cx="1104854" cy="117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14B100E3-9F05-4146-9BB5-1EA7FD63A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10" y="5433987"/>
            <a:ext cx="930250" cy="90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A298B4-FEB3-476E-B520-4883B6ACB713}"/>
              </a:ext>
            </a:extLst>
          </p:cNvPr>
          <p:cNvSpPr/>
          <p:nvPr/>
        </p:nvSpPr>
        <p:spPr>
          <a:xfrm>
            <a:off x="1466850" y="3704905"/>
            <a:ext cx="346800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881018-48F7-4966-BCF8-94D1689BCC27}"/>
              </a:ext>
            </a:extLst>
          </p:cNvPr>
          <p:cNvSpPr txBox="1"/>
          <p:nvPr/>
        </p:nvSpPr>
        <p:spPr>
          <a:xfrm>
            <a:off x="1466850" y="375544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Embedded Systems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61107BB-78D8-4849-AB1F-F3861DD75C29}"/>
              </a:ext>
            </a:extLst>
          </p:cNvPr>
          <p:cNvSpPr/>
          <p:nvPr/>
        </p:nvSpPr>
        <p:spPr>
          <a:xfrm>
            <a:off x="1466850" y="1325570"/>
            <a:ext cx="2508250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99E287-A4CB-4FFB-8218-BA9FC76A3816}"/>
              </a:ext>
            </a:extLst>
          </p:cNvPr>
          <p:cNvSpPr txBox="1"/>
          <p:nvPr/>
        </p:nvSpPr>
        <p:spPr>
          <a:xfrm>
            <a:off x="1466850" y="133415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3433DC0-995C-4906-98ED-1DCEE7BF2872}"/>
              </a:ext>
            </a:extLst>
          </p:cNvPr>
          <p:cNvSpPr/>
          <p:nvPr/>
        </p:nvSpPr>
        <p:spPr>
          <a:xfrm>
            <a:off x="1568450" y="2213468"/>
            <a:ext cx="2228850" cy="3484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Natural Language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040670F-E164-4423-8E9C-702CC65FB9F8}"/>
              </a:ext>
            </a:extLst>
          </p:cNvPr>
          <p:cNvSpPr/>
          <p:nvPr/>
        </p:nvSpPr>
        <p:spPr>
          <a:xfrm>
            <a:off x="1568450" y="2678042"/>
            <a:ext cx="2228850" cy="3484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Games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146142-7A37-4B77-8F07-EA28A5A049D0}"/>
              </a:ext>
            </a:extLst>
          </p:cNvPr>
          <p:cNvSpPr txBox="1"/>
          <p:nvPr/>
        </p:nvSpPr>
        <p:spPr>
          <a:xfrm>
            <a:off x="2451100" y="2996692"/>
            <a:ext cx="539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Arial" panose="020B0604020202020204" pitchFamily="34" charset="0"/>
              </a:rPr>
              <a:t>…</a:t>
            </a:r>
            <a:endParaRPr lang="en-US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5D6CE323-9639-4F43-A35B-FE47CAE15B42}"/>
              </a:ext>
            </a:extLst>
          </p:cNvPr>
          <p:cNvSpPr/>
          <p:nvPr/>
        </p:nvSpPr>
        <p:spPr>
          <a:xfrm>
            <a:off x="4013199" y="2296100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06B99E3-57FF-4033-8283-F1943C10C334}"/>
              </a:ext>
            </a:extLst>
          </p:cNvPr>
          <p:cNvGrpSpPr/>
          <p:nvPr/>
        </p:nvGrpSpPr>
        <p:grpSpPr>
          <a:xfrm>
            <a:off x="8012355" y="2296100"/>
            <a:ext cx="731595" cy="290330"/>
            <a:chOff x="8260005" y="2296100"/>
            <a:chExt cx="731595" cy="290330"/>
          </a:xfrm>
        </p:grpSpPr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78756F46-3077-4AEA-A41C-EE2F81D5AD41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1EF5937A-2C55-4359-A369-A1B2E3922323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7EA8AE3-FF3E-4997-B37B-943C9922FD8F}"/>
              </a:ext>
            </a:extLst>
          </p:cNvPr>
          <p:cNvSpPr/>
          <p:nvPr/>
        </p:nvSpPr>
        <p:spPr>
          <a:xfrm>
            <a:off x="4636843" y="1324537"/>
            <a:ext cx="3346451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9271C3-30C7-481F-8391-7B01BF83A86D}"/>
              </a:ext>
            </a:extLst>
          </p:cNvPr>
          <p:cNvSpPr txBox="1"/>
          <p:nvPr/>
        </p:nvSpPr>
        <p:spPr>
          <a:xfrm>
            <a:off x="4610099" y="1349205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ML/DL Algorithms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C7ACB6D-BAE2-4FEE-9E39-293B69BF90BB}"/>
              </a:ext>
            </a:extLst>
          </p:cNvPr>
          <p:cNvSpPr/>
          <p:nvPr/>
        </p:nvSpPr>
        <p:spPr>
          <a:xfrm>
            <a:off x="7020597" y="1744788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CNN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0599A93-BC15-456F-983F-50F8A21F4B48}"/>
              </a:ext>
            </a:extLst>
          </p:cNvPr>
          <p:cNvSpPr/>
          <p:nvPr/>
        </p:nvSpPr>
        <p:spPr>
          <a:xfrm>
            <a:off x="5867492" y="2279324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LSTM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FF8B958C-FF52-485A-9A51-DE322D14B56E}"/>
              </a:ext>
            </a:extLst>
          </p:cNvPr>
          <p:cNvSpPr/>
          <p:nvPr/>
        </p:nvSpPr>
        <p:spPr>
          <a:xfrm>
            <a:off x="4714388" y="2279324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RNN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5AD36DA2-C92C-41F8-B461-6D426AED7FA2}"/>
              </a:ext>
            </a:extLst>
          </p:cNvPr>
          <p:cNvSpPr/>
          <p:nvPr/>
        </p:nvSpPr>
        <p:spPr>
          <a:xfrm>
            <a:off x="7020597" y="2292206"/>
            <a:ext cx="882650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RL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F5307E1-6694-4489-9177-D5677487B47B}"/>
              </a:ext>
            </a:extLst>
          </p:cNvPr>
          <p:cNvSpPr/>
          <p:nvPr/>
        </p:nvSpPr>
        <p:spPr>
          <a:xfrm>
            <a:off x="4699671" y="2798662"/>
            <a:ext cx="1654847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</a:t>
            </a:r>
            <a:r>
              <a:rPr lang="en-US" altLang="zh-CN" b="1" dirty="0"/>
              <a:t>ransformer</a:t>
            </a:r>
            <a:endParaRPr lang="en-US" b="1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423E30A9-1197-41E7-8345-F94D0BFE5DCB}"/>
              </a:ext>
            </a:extLst>
          </p:cNvPr>
          <p:cNvSpPr/>
          <p:nvPr/>
        </p:nvSpPr>
        <p:spPr>
          <a:xfrm>
            <a:off x="6514519" y="2790226"/>
            <a:ext cx="1388728" cy="3693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MLP-Mixer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E69F295-ECAF-4D1A-A31D-211A77DAE296}"/>
              </a:ext>
            </a:extLst>
          </p:cNvPr>
          <p:cNvSpPr txBox="1"/>
          <p:nvPr/>
        </p:nvSpPr>
        <p:spPr>
          <a:xfrm>
            <a:off x="6038942" y="3065054"/>
            <a:ext cx="539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EB1292F-DC60-4ABE-B900-02B842F38AC6}"/>
              </a:ext>
            </a:extLst>
          </p:cNvPr>
          <p:cNvSpPr/>
          <p:nvPr/>
        </p:nvSpPr>
        <p:spPr>
          <a:xfrm>
            <a:off x="4967893" y="4922623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FF4BC66-6300-4A20-BA01-B9DBAB2552A6}"/>
              </a:ext>
            </a:extLst>
          </p:cNvPr>
          <p:cNvGrpSpPr/>
          <p:nvPr/>
        </p:nvGrpSpPr>
        <p:grpSpPr>
          <a:xfrm>
            <a:off x="5601750" y="3710977"/>
            <a:ext cx="2369370" cy="2677221"/>
            <a:chOff x="6171728" y="3710977"/>
            <a:chExt cx="2369370" cy="2677221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E4972EF-A1EA-4C9F-8554-32387237B3C7}"/>
                </a:ext>
              </a:extLst>
            </p:cNvPr>
            <p:cNvSpPr/>
            <p:nvPr/>
          </p:nvSpPr>
          <p:spPr>
            <a:xfrm>
              <a:off x="6171728" y="3710977"/>
              <a:ext cx="2369370" cy="2677221"/>
            </a:xfrm>
            <a:prstGeom prst="roundRect">
              <a:avLst>
                <a:gd name="adj" fmla="val 6705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1548236-2EE6-4B60-9011-217A67500841}"/>
                </a:ext>
              </a:extLst>
            </p:cNvPr>
            <p:cNvSpPr txBox="1"/>
            <p:nvPr/>
          </p:nvSpPr>
          <p:spPr>
            <a:xfrm>
              <a:off x="6214820" y="3751426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Performance Model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41DBF77-5374-4521-BD9D-A59B4E043F72}"/>
                </a:ext>
              </a:extLst>
            </p:cNvPr>
            <p:cNvSpPr/>
            <p:nvPr/>
          </p:nvSpPr>
          <p:spPr>
            <a:xfrm>
              <a:off x="6235004" y="4270362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Resource Usage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2717F0C-653C-48D3-8C20-A9191C26F39B}"/>
                </a:ext>
              </a:extLst>
            </p:cNvPr>
            <p:cNvSpPr/>
            <p:nvPr/>
          </p:nvSpPr>
          <p:spPr>
            <a:xfrm>
              <a:off x="6235004" y="5043515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Power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816812D-04A5-4027-8435-FF62C527E63C}"/>
                </a:ext>
              </a:extLst>
            </p:cNvPr>
            <p:cNvSpPr/>
            <p:nvPr/>
          </p:nvSpPr>
          <p:spPr>
            <a:xfrm>
              <a:off x="6235004" y="5853932"/>
              <a:ext cx="2186581" cy="3561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Latency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84393D-1C14-48A3-B04E-A0E040F62DC5}"/>
              </a:ext>
            </a:extLst>
          </p:cNvPr>
          <p:cNvGrpSpPr/>
          <p:nvPr/>
        </p:nvGrpSpPr>
        <p:grpSpPr>
          <a:xfrm>
            <a:off x="7983294" y="4898350"/>
            <a:ext cx="731595" cy="290330"/>
            <a:chOff x="8260005" y="2296100"/>
            <a:chExt cx="731595" cy="290330"/>
          </a:xfrm>
        </p:grpSpPr>
        <p:sp>
          <p:nvSpPr>
            <p:cNvPr id="108" name="Arrow: Right 107">
              <a:extLst>
                <a:ext uri="{FF2B5EF4-FFF2-40B4-BE49-F238E27FC236}">
                  <a16:creationId xmlns:a16="http://schemas.microsoft.com/office/drawing/2014/main" id="{127ABD9A-0F2E-4334-A841-F0326251B3BE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Arrow: Right 108">
              <a:extLst>
                <a:ext uri="{FF2B5EF4-FFF2-40B4-BE49-F238E27FC236}">
                  <a16:creationId xmlns:a16="http://schemas.microsoft.com/office/drawing/2014/main" id="{91725E46-437B-42E4-B1AD-B3A925D4A557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53FB1B6-2E08-4F25-B21E-BC28B3615838}"/>
              </a:ext>
            </a:extLst>
          </p:cNvPr>
          <p:cNvSpPr/>
          <p:nvPr/>
        </p:nvSpPr>
        <p:spPr>
          <a:xfrm>
            <a:off x="8761403" y="3710977"/>
            <a:ext cx="2687647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C8968FB-86D8-4EEA-8863-C84703585D1B}"/>
              </a:ext>
            </a:extLst>
          </p:cNvPr>
          <p:cNvSpPr txBox="1"/>
          <p:nvPr/>
        </p:nvSpPr>
        <p:spPr>
          <a:xfrm>
            <a:off x="8843737" y="375142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Optimization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977A57B-3097-4640-AA7B-E098F360A2DA}"/>
              </a:ext>
            </a:extLst>
          </p:cNvPr>
          <p:cNvSpPr/>
          <p:nvPr/>
        </p:nvSpPr>
        <p:spPr>
          <a:xfrm>
            <a:off x="8888909" y="4225081"/>
            <a:ext cx="2464896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  <a:r>
              <a:rPr lang="en-US" altLang="zh-CN" b="1" dirty="0"/>
              <a:t>ardware Design</a:t>
            </a:r>
            <a:endParaRPr lang="en-US" b="1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1348489-432D-4AEE-A106-0D03EE8DE4E6}"/>
              </a:ext>
            </a:extLst>
          </p:cNvPr>
          <p:cNvSpPr/>
          <p:nvPr/>
        </p:nvSpPr>
        <p:spPr>
          <a:xfrm>
            <a:off x="8894555" y="5026481"/>
            <a:ext cx="2453604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Mapping/Scheduling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6C78F5E-53F3-40BA-9A06-8548A939AACB}"/>
              </a:ext>
            </a:extLst>
          </p:cNvPr>
          <p:cNvSpPr/>
          <p:nvPr/>
        </p:nvSpPr>
        <p:spPr>
          <a:xfrm>
            <a:off x="8894555" y="5853932"/>
            <a:ext cx="2453604" cy="3561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  <a:r>
              <a:rPr lang="en-US" altLang="zh-CN" b="1" dirty="0"/>
              <a:t>ommunication</a:t>
            </a:r>
            <a:endParaRPr lang="en-US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8FC9C7-B5CA-4698-8A1B-1FB2D6132769}"/>
              </a:ext>
            </a:extLst>
          </p:cNvPr>
          <p:cNvGrpSpPr/>
          <p:nvPr/>
        </p:nvGrpSpPr>
        <p:grpSpPr>
          <a:xfrm>
            <a:off x="11449049" y="2272351"/>
            <a:ext cx="507479" cy="2900718"/>
            <a:chOff x="11449049" y="2272351"/>
            <a:chExt cx="507479" cy="2900718"/>
          </a:xfrm>
          <a:solidFill>
            <a:srgbClr val="FF0000"/>
          </a:solidFill>
        </p:grpSpPr>
        <p:sp>
          <p:nvSpPr>
            <p:cNvPr id="121" name="Arrow: Bent-Up 120">
              <a:extLst>
                <a:ext uri="{FF2B5EF4-FFF2-40B4-BE49-F238E27FC236}">
                  <a16:creationId xmlns:a16="http://schemas.microsoft.com/office/drawing/2014/main" id="{BBD7CD06-0C7C-4216-92EA-26A690BA9C1C}"/>
                </a:ext>
              </a:extLst>
            </p:cNvPr>
            <p:cNvSpPr/>
            <p:nvPr/>
          </p:nvSpPr>
          <p:spPr>
            <a:xfrm rot="5400000" flipV="1">
              <a:off x="10291912" y="3508453"/>
              <a:ext cx="2821753" cy="507479"/>
            </a:xfrm>
            <a:prstGeom prst="bentUp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Arrow: Bent-Up 121">
              <a:extLst>
                <a:ext uri="{FF2B5EF4-FFF2-40B4-BE49-F238E27FC236}">
                  <a16:creationId xmlns:a16="http://schemas.microsoft.com/office/drawing/2014/main" id="{B8048A44-BB6F-4F6A-BCF0-5BBE590689C4}"/>
                </a:ext>
              </a:extLst>
            </p:cNvPr>
            <p:cNvSpPr/>
            <p:nvPr/>
          </p:nvSpPr>
          <p:spPr>
            <a:xfrm rot="5400000" flipH="1" flipV="1">
              <a:off x="10366181" y="3359231"/>
              <a:ext cx="2677225" cy="503466"/>
            </a:xfrm>
            <a:prstGeom prst="bentUp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2A53F53-6F11-4D45-9F3A-497257B4F3E4}"/>
              </a:ext>
            </a:extLst>
          </p:cNvPr>
          <p:cNvGrpSpPr/>
          <p:nvPr/>
        </p:nvGrpSpPr>
        <p:grpSpPr>
          <a:xfrm rot="5400000">
            <a:off x="-493482" y="3509042"/>
            <a:ext cx="2300403" cy="298468"/>
            <a:chOff x="8260005" y="2296100"/>
            <a:chExt cx="731595" cy="290330"/>
          </a:xfrm>
          <a:solidFill>
            <a:srgbClr val="FF0000"/>
          </a:solidFill>
        </p:grpSpPr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AD9909B7-94B0-47BE-83B1-DE8CD80A0BA6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Arrow: Right 124">
              <a:extLst>
                <a:ext uri="{FF2B5EF4-FFF2-40B4-BE49-F238E27FC236}">
                  <a16:creationId xmlns:a16="http://schemas.microsoft.com/office/drawing/2014/main" id="{F9AC292B-A7F6-44DC-A741-D50B60D5765A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AE0D9BD3-0999-4198-A851-95F7F2C6DD09}"/>
              </a:ext>
            </a:extLst>
          </p:cNvPr>
          <p:cNvSpPr/>
          <p:nvPr/>
        </p:nvSpPr>
        <p:spPr>
          <a:xfrm>
            <a:off x="8772037" y="1325569"/>
            <a:ext cx="2677013" cy="220114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B4F9FD8-4FF1-4861-B91A-956458B01293}"/>
              </a:ext>
            </a:extLst>
          </p:cNvPr>
          <p:cNvSpPr txBox="1"/>
          <p:nvPr/>
        </p:nvSpPr>
        <p:spPr>
          <a:xfrm>
            <a:off x="8772037" y="1340139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Optimization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3781279-4811-442A-A256-6AF37032E5A5}"/>
              </a:ext>
            </a:extLst>
          </p:cNvPr>
          <p:cNvSpPr/>
          <p:nvPr/>
        </p:nvSpPr>
        <p:spPr>
          <a:xfrm>
            <a:off x="8858251" y="3073792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D</a:t>
            </a:r>
            <a:r>
              <a:rPr lang="en-US" altLang="zh-CN" b="1" dirty="0"/>
              <a:t>esign</a:t>
            </a:r>
            <a:endParaRPr lang="en-US" b="1" dirty="0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310EFA52-948D-4E2C-B1B2-A4A10E381F4F}"/>
              </a:ext>
            </a:extLst>
          </p:cNvPr>
          <p:cNvSpPr/>
          <p:nvPr/>
        </p:nvSpPr>
        <p:spPr>
          <a:xfrm>
            <a:off x="8864605" y="2620866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 Compression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94DDBF55-3822-4B79-BE78-7629DE1E9ED6}"/>
              </a:ext>
            </a:extLst>
          </p:cNvPr>
          <p:cNvSpPr/>
          <p:nvPr/>
        </p:nvSpPr>
        <p:spPr>
          <a:xfrm>
            <a:off x="8864605" y="2172806"/>
            <a:ext cx="2540000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 Training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C623DC-7B9F-4516-85F9-A6B69A36AB27}"/>
              </a:ext>
            </a:extLst>
          </p:cNvPr>
          <p:cNvSpPr txBox="1"/>
          <p:nvPr/>
        </p:nvSpPr>
        <p:spPr>
          <a:xfrm>
            <a:off x="75784" y="21114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Software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E51A822-E14C-4D84-AF99-6BCF254524FC}"/>
              </a:ext>
            </a:extLst>
          </p:cNvPr>
          <p:cNvGrpSpPr/>
          <p:nvPr/>
        </p:nvGrpSpPr>
        <p:grpSpPr>
          <a:xfrm>
            <a:off x="5561" y="1324537"/>
            <a:ext cx="12134031" cy="5064629"/>
            <a:chOff x="5561" y="1324537"/>
            <a:chExt cx="12134031" cy="506462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0AFA260-0506-4E01-9542-12A17AC99B79}"/>
                </a:ext>
              </a:extLst>
            </p:cNvPr>
            <p:cNvSpPr/>
            <p:nvPr/>
          </p:nvSpPr>
          <p:spPr>
            <a:xfrm>
              <a:off x="5561" y="1324537"/>
              <a:ext cx="12134031" cy="5064629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F87F1C0A-4467-42B3-85F6-74D0896D2BA1}"/>
                </a:ext>
              </a:extLst>
            </p:cNvPr>
            <p:cNvSpPr/>
            <p:nvPr/>
          </p:nvSpPr>
          <p:spPr>
            <a:xfrm>
              <a:off x="1568450" y="1730730"/>
              <a:ext cx="2228850" cy="36933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Computer Vision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92E1DF44-6614-48DC-9074-590CF60789B0}"/>
                </a:ext>
              </a:extLst>
            </p:cNvPr>
            <p:cNvSpPr/>
            <p:nvPr/>
          </p:nvSpPr>
          <p:spPr>
            <a:xfrm>
              <a:off x="5867492" y="1741070"/>
              <a:ext cx="882650" cy="36933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MLP</a:t>
              </a:r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D6A1F667-599C-4931-8C8C-41D46AD88C5D}"/>
                </a:ext>
              </a:extLst>
            </p:cNvPr>
            <p:cNvSpPr/>
            <p:nvPr/>
          </p:nvSpPr>
          <p:spPr>
            <a:xfrm>
              <a:off x="4699671" y="1741070"/>
              <a:ext cx="882650" cy="36933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</a:t>
              </a: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F085F98D-13E8-4F96-8040-C0B985031DED}"/>
                </a:ext>
              </a:extLst>
            </p:cNvPr>
            <p:cNvSpPr/>
            <p:nvPr/>
          </p:nvSpPr>
          <p:spPr>
            <a:xfrm>
              <a:off x="8864605" y="1722767"/>
              <a:ext cx="2540000" cy="36933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Network Inference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43444FB-310D-428A-A2B6-BABA487436D3}"/>
              </a:ext>
            </a:extLst>
          </p:cNvPr>
          <p:cNvSpPr/>
          <p:nvPr/>
        </p:nvSpPr>
        <p:spPr>
          <a:xfrm>
            <a:off x="0" y="3618331"/>
            <a:ext cx="12192000" cy="277940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19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Neural Networks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42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550779-9C35-4944-BB1C-8AE524EA567D}"/>
              </a:ext>
            </a:extLst>
          </p:cNvPr>
          <p:cNvSpPr txBox="1">
            <a:spLocks/>
          </p:cNvSpPr>
          <p:nvPr/>
        </p:nvSpPr>
        <p:spPr bwMode="auto">
          <a:xfrm>
            <a:off x="1625600" y="1318438"/>
            <a:ext cx="10483850" cy="511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</a:pPr>
            <a:r>
              <a:rPr lang="en-US" sz="2600" b="1" dirty="0"/>
              <a:t>An emulation of the biological neural systems</a:t>
            </a: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charset="2"/>
              <a:buChar char="n"/>
              <a:tabLst/>
              <a:defRPr/>
            </a:pPr>
            <a:r>
              <a:rPr lang="en-US" sz="2200" dirty="0"/>
              <a:t>Parallel computation </a:t>
            </a: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charset="2"/>
              <a:buChar char="n"/>
              <a:tabLst/>
              <a:defRPr/>
            </a:pPr>
            <a:r>
              <a:rPr lang="en-US" sz="2200" dirty="0"/>
              <a:t>Adaptive connections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</a:pPr>
            <a:r>
              <a:rPr lang="en-US" sz="2600" b="1" dirty="0"/>
              <a:t>Very different style from sequential computation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sz="2200" dirty="0"/>
              <a:t>Should be good for things that brains are good at (e.g., vision)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sz="2200" dirty="0"/>
              <a:t>Should be bad for things that brains are bad at (e.g., 23 x 71)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</a:pPr>
            <a:r>
              <a:rPr lang="en-US" sz="2600" b="1" dirty="0"/>
              <a:t>To solve practical problems by using novel learning algorithms inspired by the brain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sz="2000" dirty="0"/>
              <a:t>Learning algorithms can be very useful even if they are not how the brain actually works.</a:t>
            </a:r>
          </a:p>
        </p:txBody>
      </p:sp>
    </p:spTree>
    <p:extLst>
      <p:ext uri="{BB962C8B-B14F-4D97-AF65-F5344CB8AC3E}">
        <p14:creationId xmlns:p14="http://schemas.microsoft.com/office/powerpoint/2010/main" val="5900035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3" y="8"/>
            <a:ext cx="9166098" cy="1325563"/>
          </a:xfrm>
        </p:spPr>
        <p:txBody>
          <a:bodyPr/>
          <a:lstStyle/>
          <a:p>
            <a:r>
              <a:rPr lang="en-US" dirty="0"/>
              <a:t>Biological </a:t>
            </a:r>
            <a:br>
              <a:rPr lang="en-US" dirty="0"/>
            </a:br>
            <a:r>
              <a:rPr lang="en-US" dirty="0"/>
              <a:t>Neuron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43</a:t>
            </a:fld>
            <a:r>
              <a:rPr lang="en-US"/>
              <a:t>  |  George Mason University</a:t>
            </a: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A65CCA0-CE05-4352-B374-235289274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877647" y="37793"/>
            <a:ext cx="6310456" cy="28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3FC4A9-AC25-4A62-8E05-9337F9C5843D}"/>
                  </a:ext>
                </a:extLst>
              </p:cNvPr>
              <p:cNvSpPr txBox="1"/>
              <p:nvPr/>
            </p:nvSpPr>
            <p:spPr>
              <a:xfrm>
                <a:off x="1485899" y="1463348"/>
                <a:ext cx="10610851" cy="2038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/>
                  <a:t>Human intelligence reside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/>
                  <a:t>in the brain: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/>
                  <a:t>Approximately 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86 billion 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neurons</a:t>
                </a:r>
                <a:r>
                  <a:rPr lang="en-US" sz="2200" dirty="0"/>
                  <a:t> in the human 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brain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brain is a 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network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neurons</a:t>
                </a:r>
                <a:r>
                  <a:rPr lang="en-US" sz="2200" dirty="0">
                    <a:solidFill>
                      <a:schemeClr val="tx1"/>
                    </a:solidFill>
                  </a:rPr>
                  <a:t>, connected </a:t>
                </a:r>
                <a:r>
                  <a:rPr lang="en-US" altLang="zh-CN" sz="2200" dirty="0">
                    <a:solidFill>
                      <a:schemeClr val="tx1"/>
                    </a:solidFill>
                  </a:rPr>
                  <a:t>with</a:t>
                </a:r>
                <a:r>
                  <a:rPr lang="en-US" sz="2200" dirty="0">
                    <a:solidFill>
                      <a:schemeClr val="tx1"/>
                    </a:solidFill>
                  </a:rPr>
                  <a:t> nearly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sSup>
                      <m:s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synapses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3FC4A9-AC25-4A62-8E05-9337F9C58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899" y="1463348"/>
                <a:ext cx="10610851" cy="2038250"/>
              </a:xfrm>
              <a:prstGeom prst="rect">
                <a:avLst/>
              </a:prstGeom>
              <a:blipFill>
                <a:blip r:embed="rId3"/>
                <a:stretch>
                  <a:fillRect l="-1034" t="-2695" r="-1264" b="-5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50E1D4F-6239-4522-9A36-946A86E1F14E}"/>
              </a:ext>
            </a:extLst>
          </p:cNvPr>
          <p:cNvSpPr txBox="1"/>
          <p:nvPr/>
        </p:nvSpPr>
        <p:spPr>
          <a:xfrm>
            <a:off x="1485899" y="3790771"/>
            <a:ext cx="10420351" cy="1480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b="1" dirty="0"/>
              <a:t>How to</a:t>
            </a:r>
            <a:r>
              <a:rPr lang="zh-CN" altLang="en-US" sz="2600" b="1" dirty="0"/>
              <a:t> </a:t>
            </a:r>
            <a:r>
              <a:rPr lang="en-US" altLang="zh-CN" sz="2600" b="1" dirty="0"/>
              <a:t>equip</a:t>
            </a:r>
            <a:r>
              <a:rPr lang="zh-CN" altLang="en-US" sz="2600" b="1" dirty="0"/>
              <a:t> </a:t>
            </a:r>
            <a:r>
              <a:rPr lang="en-US" altLang="zh-CN" sz="2600" b="1" dirty="0"/>
              <a:t>intelligence in the machine?</a:t>
            </a:r>
            <a:endParaRPr lang="en-US" sz="2600" b="1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</a:rPr>
              <a:t>To understand how the brain network is constructed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</a:rPr>
              <a:t>To mimic the brain</a:t>
            </a:r>
          </a:p>
        </p:txBody>
      </p:sp>
    </p:spTree>
    <p:extLst>
      <p:ext uri="{BB962C8B-B14F-4D97-AF65-F5344CB8AC3E}">
        <p14:creationId xmlns:p14="http://schemas.microsoft.com/office/powerpoint/2010/main" val="4156484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3" y="8"/>
            <a:ext cx="9166098" cy="1325563"/>
          </a:xfrm>
        </p:spPr>
        <p:txBody>
          <a:bodyPr/>
          <a:lstStyle/>
          <a:p>
            <a:r>
              <a:rPr lang="en-US" dirty="0"/>
              <a:t>Biological </a:t>
            </a:r>
            <a:br>
              <a:rPr lang="en-US" dirty="0"/>
            </a:br>
            <a:r>
              <a:rPr lang="en-US" dirty="0"/>
              <a:t>Neuron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44</a:t>
            </a:fld>
            <a:r>
              <a:rPr lang="en-US"/>
              <a:t>  |  George Mason University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813762-8910-4E5A-9765-38E056578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877647" y="37793"/>
            <a:ext cx="6310456" cy="28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4653A6-37C4-4B25-8178-56A53F0D8297}"/>
              </a:ext>
            </a:extLst>
          </p:cNvPr>
          <p:cNvSpPr txBox="1"/>
          <p:nvPr/>
        </p:nvSpPr>
        <p:spPr>
          <a:xfrm>
            <a:off x="1479549" y="1474593"/>
            <a:ext cx="10420351" cy="2574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/>
              <a:t>Neurons work together: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altLang="zh-CN" sz="2000" b="1" dirty="0">
                <a:solidFill>
                  <a:srgbClr val="0070C0"/>
                </a:solidFill>
              </a:rPr>
              <a:t>ell body</a:t>
            </a:r>
            <a:r>
              <a:rPr lang="en-US" altLang="zh-CN" sz="2000" dirty="0"/>
              <a:t> process the information</a:t>
            </a:r>
            <a:endParaRPr lang="en-US" sz="20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Dendrites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</a:t>
            </a:r>
            <a:r>
              <a:rPr lang="en-US" sz="2000" dirty="0"/>
              <a:t>receive messages from other neurons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Axon</a:t>
            </a:r>
            <a:r>
              <a:rPr lang="en-US" sz="2000" dirty="0"/>
              <a:t> transmit the output to many smaller branches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Synapses</a:t>
            </a:r>
            <a:r>
              <a:rPr lang="en-US" sz="2000" dirty="0"/>
              <a:t> are the </a:t>
            </a:r>
            <a:r>
              <a:rPr lang="en-US" sz="2000" dirty="0">
                <a:solidFill>
                  <a:srgbClr val="7030A0"/>
                </a:solidFill>
              </a:rPr>
              <a:t>contact points </a:t>
            </a:r>
            <a:r>
              <a:rPr lang="en-US" altLang="zh-CN" sz="2000" dirty="0"/>
              <a:t>between </a:t>
            </a:r>
            <a:r>
              <a:rPr lang="en-US" altLang="zh-CN" sz="2000" dirty="0">
                <a:solidFill>
                  <a:srgbClr val="0070C0"/>
                </a:solidFill>
              </a:rPr>
              <a:t>axon (Neuron 1) </a:t>
            </a:r>
            <a:r>
              <a:rPr lang="en-US" altLang="zh-CN" sz="2000" dirty="0"/>
              <a:t>and </a:t>
            </a:r>
            <a:r>
              <a:rPr lang="en-US" altLang="zh-CN" sz="2000" dirty="0">
                <a:solidFill>
                  <a:srgbClr val="0070C0"/>
                </a:solidFill>
              </a:rPr>
              <a:t>dendrites (Neuron 2)</a:t>
            </a:r>
            <a:r>
              <a:rPr lang="en-US" altLang="zh-CN" sz="2000" dirty="0"/>
              <a:t> for message passing</a:t>
            </a: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EA511B-4D5A-4F22-97DA-8BF7A4FE1FA4}"/>
              </a:ext>
            </a:extLst>
          </p:cNvPr>
          <p:cNvSpPr txBox="1"/>
          <p:nvPr/>
        </p:nvSpPr>
        <p:spPr>
          <a:xfrm>
            <a:off x="1409700" y="4310289"/>
            <a:ext cx="10731500" cy="83099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Cell body </a:t>
            </a:r>
            <a:r>
              <a:rPr lang="en-US" sz="2400" dirty="0">
                <a:solidFill>
                  <a:schemeClr val="bg1"/>
                </a:solidFill>
              </a:rPr>
              <a:t>receives input signal from 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dendrites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and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produce output signal along 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axon</a:t>
            </a:r>
            <a:r>
              <a:rPr lang="en-US" sz="2400" dirty="0">
                <a:solidFill>
                  <a:schemeClr val="bg1"/>
                </a:solidFill>
              </a:rPr>
              <a:t>, which interact with the next neuron</a:t>
            </a:r>
            <a:r>
              <a:rPr lang="en-US" altLang="zh-CN" sz="2400" dirty="0">
                <a:solidFill>
                  <a:schemeClr val="bg1"/>
                </a:solidFill>
              </a:rPr>
              <a:t>s</a:t>
            </a:r>
            <a:r>
              <a:rPr lang="en-US" sz="2400" dirty="0">
                <a:solidFill>
                  <a:schemeClr val="bg1"/>
                </a:solidFill>
              </a:rPr>
              <a:t> via </a:t>
            </a:r>
            <a:r>
              <a:rPr lang="en-US" sz="2400" b="1" dirty="0">
                <a:solidFill>
                  <a:srgbClr val="C00000"/>
                </a:solidFill>
              </a:rPr>
              <a:t>synaptic weights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A85F5A-8AC5-4197-B1BD-FA29D8CF1A27}"/>
              </a:ext>
            </a:extLst>
          </p:cNvPr>
          <p:cNvSpPr txBox="1"/>
          <p:nvPr/>
        </p:nvSpPr>
        <p:spPr>
          <a:xfrm>
            <a:off x="1479549" y="5402496"/>
            <a:ext cx="10420351" cy="930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Synaptic weights </a:t>
            </a:r>
            <a:r>
              <a:rPr lang="en-US" sz="2400" dirty="0"/>
              <a:t>are</a:t>
            </a:r>
            <a:r>
              <a:rPr lang="en-US" sz="2400" b="1" dirty="0"/>
              <a:t> </a:t>
            </a:r>
            <a:r>
              <a:rPr lang="en-US" sz="2400" b="1" u="sng" dirty="0">
                <a:solidFill>
                  <a:srgbClr val="C00000"/>
                </a:solidFill>
              </a:rPr>
              <a:t>learnable</a:t>
            </a:r>
            <a:r>
              <a:rPr lang="en-US" sz="2400" b="1" dirty="0"/>
              <a:t> </a:t>
            </a:r>
            <a:r>
              <a:rPr lang="en-US" sz="2400" dirty="0"/>
              <a:t>to perform useful computations </a:t>
            </a:r>
          </a:p>
          <a:p>
            <a:pPr>
              <a:lnSpc>
                <a:spcPct val="130000"/>
              </a:lnSpc>
            </a:pPr>
            <a:r>
              <a:rPr lang="en-US" sz="2000" dirty="0"/>
              <a:t>(e.g., Recognizing objects, understanding language, making plans, controlling the body.)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1666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3" y="8"/>
            <a:ext cx="9166098" cy="1325563"/>
          </a:xfrm>
        </p:spPr>
        <p:txBody>
          <a:bodyPr/>
          <a:lstStyle/>
          <a:p>
            <a:r>
              <a:rPr lang="en-US" dirty="0"/>
              <a:t>Artificial Neuron Design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45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9984D656-E354-41AA-A2D9-B56C6E5EA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680" y="1422155"/>
            <a:ext cx="10123119" cy="4432545"/>
          </a:xfrm>
        </p:spPr>
        <p:txBody>
          <a:bodyPr>
            <a:normAutofit/>
          </a:bodyPr>
          <a:lstStyle/>
          <a:p>
            <a:pPr marL="342900" indent="-342900" defTabSz="914400" fontAlgn="base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SzPct val="60000"/>
              <a:buFont typeface="Wingdings" charset="2"/>
              <a:buChar char="n"/>
            </a:pPr>
            <a:r>
              <a:rPr lang="en-US" sz="2600" b="1" dirty="0"/>
              <a:t>Idealized neuron models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charset="2"/>
              <a:buChar char="n"/>
            </a:pPr>
            <a:r>
              <a:rPr lang="en-US" sz="2200" dirty="0"/>
              <a:t>Idealization removes complicated details that are not essential for understanding the main principles.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charset="2"/>
              <a:buChar char="n"/>
            </a:pPr>
            <a:r>
              <a:rPr lang="en-US" sz="2200" dirty="0"/>
              <a:t>It allows us to apply mathematics and to make analogies.</a:t>
            </a:r>
          </a:p>
        </p:txBody>
      </p:sp>
    </p:spTree>
    <p:extLst>
      <p:ext uri="{BB962C8B-B14F-4D97-AF65-F5344CB8AC3E}">
        <p14:creationId xmlns:p14="http://schemas.microsoft.com/office/powerpoint/2010/main" val="1693428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3" y="8"/>
            <a:ext cx="9166098" cy="1325563"/>
          </a:xfrm>
        </p:spPr>
        <p:txBody>
          <a:bodyPr>
            <a:normAutofit/>
          </a:bodyPr>
          <a:lstStyle/>
          <a:p>
            <a:r>
              <a:rPr lang="en-US" dirty="0"/>
              <a:t>McCulloch-Pitts Neuron</a:t>
            </a:r>
            <a:br>
              <a:rPr lang="en-US" dirty="0"/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The first computational </a:t>
            </a:r>
            <a:r>
              <a:rPr lang="en-US" altLang="zh-CN" sz="2800" dirty="0">
                <a:solidFill>
                  <a:srgbClr val="00909E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model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 of </a:t>
            </a:r>
            <a:r>
              <a:rPr lang="en-US" altLang="zh-CN" sz="2800" dirty="0">
                <a:solidFill>
                  <a:srgbClr val="00909E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a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 biological neuron @ 1943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46</a:t>
            </a:fld>
            <a:r>
              <a:rPr lang="en-US"/>
              <a:t>  |  George Mason University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9CFD717-19C9-4653-8133-DCFA753A1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053" y="1490663"/>
            <a:ext cx="2080288" cy="170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9368EB3-8472-49B4-962A-3635E96D836C}"/>
              </a:ext>
            </a:extLst>
          </p:cNvPr>
          <p:cNvSpPr txBox="1"/>
          <p:nvPr/>
        </p:nvSpPr>
        <p:spPr>
          <a:xfrm>
            <a:off x="1774953" y="3289109"/>
            <a:ext cx="1648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solidFill>
                  <a:srgbClr val="757575"/>
                </a:solidFill>
                <a:effectLst/>
                <a:latin typeface="sohne"/>
              </a:rPr>
              <a:t>Warren McCulloch</a:t>
            </a:r>
            <a:endParaRPr lang="en-US" altLang="zh-CN" sz="1400" b="1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C464814-C19E-4278-B694-22CD10085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6" b="38342"/>
          <a:stretch/>
        </p:blipFill>
        <p:spPr bwMode="auto">
          <a:xfrm>
            <a:off x="1559052" y="3904663"/>
            <a:ext cx="2086729" cy="155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973BD12-5E29-4A38-84DA-6B0319675AA5}"/>
              </a:ext>
            </a:extLst>
          </p:cNvPr>
          <p:cNvSpPr txBox="1"/>
          <p:nvPr/>
        </p:nvSpPr>
        <p:spPr>
          <a:xfrm>
            <a:off x="1782094" y="5617865"/>
            <a:ext cx="1648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solidFill>
                  <a:srgbClr val="757575"/>
                </a:solidFill>
                <a:effectLst/>
                <a:latin typeface="sohne"/>
              </a:rPr>
              <a:t>Walter Pitts</a:t>
            </a:r>
            <a:endParaRPr lang="en-US" altLang="zh-CN" sz="1400" b="1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0DEC545-2604-4AC4-9EA1-F9B27CB866A2}"/>
              </a:ext>
            </a:extLst>
          </p:cNvPr>
          <p:cNvSpPr/>
          <p:nvPr/>
        </p:nvSpPr>
        <p:spPr>
          <a:xfrm>
            <a:off x="6053055" y="3017382"/>
            <a:ext cx="708829" cy="708829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ABD8D1-A49D-4EED-83C8-E54E8B7A1A9A}"/>
              </a:ext>
            </a:extLst>
          </p:cNvPr>
          <p:cNvSpPr txBox="1"/>
          <p:nvPr/>
        </p:nvSpPr>
        <p:spPr>
          <a:xfrm>
            <a:off x="5458116" y="2597995"/>
            <a:ext cx="196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Cell Body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D90FB9D-CF18-4FEE-8FA2-DEB4894F8D9E}"/>
              </a:ext>
            </a:extLst>
          </p:cNvPr>
          <p:cNvCxnSpPr>
            <a:cxnSpLocks/>
            <a:stCxn id="58" idx="0"/>
            <a:endCxn id="58" idx="4"/>
          </p:cNvCxnSpPr>
          <p:nvPr/>
        </p:nvCxnSpPr>
        <p:spPr>
          <a:xfrm>
            <a:off x="6407470" y="3017382"/>
            <a:ext cx="0" cy="70882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66F0AD3-54B1-4217-B2B6-24A39A1A5484}"/>
                  </a:ext>
                </a:extLst>
              </p:cNvPr>
              <p:cNvSpPr txBox="1"/>
              <p:nvPr/>
            </p:nvSpPr>
            <p:spPr>
              <a:xfrm>
                <a:off x="6478447" y="3093445"/>
                <a:ext cx="2871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800" b="1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66F0AD3-54B1-4217-B2B6-24A39A1A5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447" y="3093445"/>
                <a:ext cx="287178" cy="523220"/>
              </a:xfrm>
              <a:prstGeom prst="rect">
                <a:avLst/>
              </a:prstGeom>
              <a:blipFill>
                <a:blip r:embed="rId4"/>
                <a:stretch>
                  <a:fillRect l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609D222-1244-47EE-88FF-525F35086001}"/>
              </a:ext>
            </a:extLst>
          </p:cNvPr>
          <p:cNvCxnSpPr>
            <a:cxnSpLocks/>
            <a:stCxn id="66" idx="6"/>
            <a:endCxn id="58" idx="1"/>
          </p:cNvCxnSpPr>
          <p:nvPr/>
        </p:nvCxnSpPr>
        <p:spPr>
          <a:xfrm>
            <a:off x="5048648" y="2030984"/>
            <a:ext cx="1108213" cy="10902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3837AE1-6A57-4F31-8EFE-ACE538B1CF9B}"/>
              </a:ext>
            </a:extLst>
          </p:cNvPr>
          <p:cNvCxnSpPr>
            <a:cxnSpLocks/>
            <a:stCxn id="71" idx="6"/>
            <a:endCxn id="58" idx="3"/>
          </p:cNvCxnSpPr>
          <p:nvPr/>
        </p:nvCxnSpPr>
        <p:spPr>
          <a:xfrm flipV="1">
            <a:off x="5048648" y="3622405"/>
            <a:ext cx="1108213" cy="123706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0DCF742-B54E-4808-A835-C2FB94FF7CA2}"/>
              </a:ext>
            </a:extLst>
          </p:cNvPr>
          <p:cNvCxnSpPr>
            <a:cxnSpLocks/>
            <a:stCxn id="70" idx="6"/>
            <a:endCxn id="58" idx="2"/>
          </p:cNvCxnSpPr>
          <p:nvPr/>
        </p:nvCxnSpPr>
        <p:spPr>
          <a:xfrm flipV="1">
            <a:off x="5048648" y="3371797"/>
            <a:ext cx="1004407" cy="599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C5ABAB54-6CDA-44BF-A175-5C07E0441C7D}"/>
              </a:ext>
            </a:extLst>
          </p:cNvPr>
          <p:cNvSpPr/>
          <p:nvPr/>
        </p:nvSpPr>
        <p:spPr>
          <a:xfrm>
            <a:off x="4674345" y="1843832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05CFB64-A47E-4B2E-90A2-0E4FA59E895F}"/>
              </a:ext>
            </a:extLst>
          </p:cNvPr>
          <p:cNvSpPr txBox="1"/>
          <p:nvPr/>
        </p:nvSpPr>
        <p:spPr>
          <a:xfrm>
            <a:off x="4968571" y="3426374"/>
            <a:ext cx="116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altLang="zh-CN" b="1" dirty="0"/>
              <a:t>endrite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828C360-09AC-4EEC-A226-E97B800F3050}"/>
              </a:ext>
            </a:extLst>
          </p:cNvPr>
          <p:cNvSpPr txBox="1"/>
          <p:nvPr/>
        </p:nvSpPr>
        <p:spPr>
          <a:xfrm>
            <a:off x="5496991" y="4169293"/>
            <a:ext cx="1209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altLang="zh-CN" b="1" dirty="0"/>
              <a:t>endrite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2C6B545-6E50-4B9C-9E3A-95017964DE8E}"/>
              </a:ext>
            </a:extLst>
          </p:cNvPr>
          <p:cNvSpPr txBox="1"/>
          <p:nvPr/>
        </p:nvSpPr>
        <p:spPr>
          <a:xfrm>
            <a:off x="5314657" y="2047882"/>
            <a:ext cx="1209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altLang="zh-CN" b="1" dirty="0"/>
              <a:t>endrite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EF74A26-877D-47BA-B056-1CFD6BA04750}"/>
              </a:ext>
            </a:extLst>
          </p:cNvPr>
          <p:cNvSpPr/>
          <p:nvPr/>
        </p:nvSpPr>
        <p:spPr>
          <a:xfrm>
            <a:off x="4674345" y="3190642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80C398C-BA2D-4BD5-AB7F-56F13381EEB6}"/>
              </a:ext>
            </a:extLst>
          </p:cNvPr>
          <p:cNvSpPr/>
          <p:nvPr/>
        </p:nvSpPr>
        <p:spPr>
          <a:xfrm>
            <a:off x="4674345" y="4672321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3A1CC80-BFFD-4647-8A15-D0B5B6219162}"/>
              </a:ext>
            </a:extLst>
          </p:cNvPr>
          <p:cNvSpPr txBox="1"/>
          <p:nvPr/>
        </p:nvSpPr>
        <p:spPr>
          <a:xfrm>
            <a:off x="4178084" y="1435672"/>
            <a:ext cx="136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Synapse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DDA0B7-C00F-45CC-965A-CAB3924DE7B6}"/>
              </a:ext>
            </a:extLst>
          </p:cNvPr>
          <p:cNvSpPr txBox="1"/>
          <p:nvPr/>
        </p:nvSpPr>
        <p:spPr>
          <a:xfrm>
            <a:off x="4178084" y="2761878"/>
            <a:ext cx="136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Synapse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E84305-01A3-4718-B454-EA99060592DE}"/>
              </a:ext>
            </a:extLst>
          </p:cNvPr>
          <p:cNvSpPr txBox="1"/>
          <p:nvPr/>
        </p:nvSpPr>
        <p:spPr>
          <a:xfrm>
            <a:off x="4194228" y="4204843"/>
            <a:ext cx="136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Synapse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A3E9D9-DEF3-4934-9640-860E9A8EC897}"/>
              </a:ext>
            </a:extLst>
          </p:cNvPr>
          <p:cNvCxnSpPr>
            <a:cxnSpLocks/>
          </p:cNvCxnSpPr>
          <p:nvPr/>
        </p:nvCxnSpPr>
        <p:spPr>
          <a:xfrm>
            <a:off x="4089552" y="1825238"/>
            <a:ext cx="1109082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7E8EED7-B66E-4B8C-AA7A-57EE30A05AD8}"/>
              </a:ext>
            </a:extLst>
          </p:cNvPr>
          <p:cNvCxnSpPr>
            <a:cxnSpLocks/>
          </p:cNvCxnSpPr>
          <p:nvPr/>
        </p:nvCxnSpPr>
        <p:spPr>
          <a:xfrm>
            <a:off x="4092879" y="3175099"/>
            <a:ext cx="1059642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1BE61CD-6BDB-4A26-B36E-A66B7B95176C}"/>
              </a:ext>
            </a:extLst>
          </p:cNvPr>
          <p:cNvCxnSpPr>
            <a:cxnSpLocks/>
          </p:cNvCxnSpPr>
          <p:nvPr/>
        </p:nvCxnSpPr>
        <p:spPr>
          <a:xfrm>
            <a:off x="4111353" y="4646830"/>
            <a:ext cx="95752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8F4D270-D5E1-480D-8E1C-49F2BBD84662}"/>
                  </a:ext>
                </a:extLst>
              </p:cNvPr>
              <p:cNvSpPr txBox="1"/>
              <p:nvPr/>
            </p:nvSpPr>
            <p:spPr>
              <a:xfrm>
                <a:off x="4089552" y="1880526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8F4D270-D5E1-480D-8E1C-49F2BBD84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552" y="1880526"/>
                <a:ext cx="388055" cy="369332"/>
              </a:xfrm>
              <a:prstGeom prst="rect">
                <a:avLst/>
              </a:prstGeom>
              <a:blipFill>
                <a:blip r:embed="rId5"/>
                <a:stretch>
                  <a:fillRect l="-9375" r="-468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80BEC28-C56B-4687-AB18-036F3D5E148E}"/>
                  </a:ext>
                </a:extLst>
              </p:cNvPr>
              <p:cNvSpPr txBox="1"/>
              <p:nvPr/>
            </p:nvSpPr>
            <p:spPr>
              <a:xfrm>
                <a:off x="4092879" y="3170389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80BEC28-C56B-4687-AB18-036F3D5E1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879" y="3170389"/>
                <a:ext cx="388055" cy="369332"/>
              </a:xfrm>
              <a:prstGeom prst="rect">
                <a:avLst/>
              </a:prstGeom>
              <a:blipFill>
                <a:blip r:embed="rId6"/>
                <a:stretch>
                  <a:fillRect l="-6250" r="-468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87C135A-3782-48EB-B88A-603B6BC2EFF2}"/>
                  </a:ext>
                </a:extLst>
              </p:cNvPr>
              <p:cNvSpPr txBox="1"/>
              <p:nvPr/>
            </p:nvSpPr>
            <p:spPr>
              <a:xfrm>
                <a:off x="4111353" y="4646830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87C135A-3782-48EB-B88A-603B6BC2E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353" y="4646830"/>
                <a:ext cx="388055" cy="369332"/>
              </a:xfrm>
              <a:prstGeom prst="rect">
                <a:avLst/>
              </a:prstGeom>
              <a:blipFill>
                <a:blip r:embed="rId7"/>
                <a:stretch>
                  <a:fillRect l="-7813" r="-468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5CB8DEC-A465-4E84-95F2-EF3ABD906891}"/>
                  </a:ext>
                </a:extLst>
              </p:cNvPr>
              <p:cNvSpPr txBox="1"/>
              <p:nvPr/>
            </p:nvSpPr>
            <p:spPr>
              <a:xfrm>
                <a:off x="6114119" y="3154223"/>
                <a:ext cx="293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sz="2400" b="1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5CB8DEC-A465-4E84-95F2-EF3ABD906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119" y="3154223"/>
                <a:ext cx="293350" cy="369332"/>
              </a:xfrm>
              <a:prstGeom prst="rect">
                <a:avLst/>
              </a:prstGeom>
              <a:blipFill>
                <a:blip r:embed="rId8"/>
                <a:stretch>
                  <a:fillRect l="-25000" r="-22917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796EAD2-9328-4ACE-AEFD-183A7357F4C3}"/>
              </a:ext>
            </a:extLst>
          </p:cNvPr>
          <p:cNvCxnSpPr>
            <a:cxnSpLocks/>
            <a:stCxn id="58" idx="6"/>
          </p:cNvCxnSpPr>
          <p:nvPr/>
        </p:nvCxnSpPr>
        <p:spPr>
          <a:xfrm>
            <a:off x="6761884" y="3371797"/>
            <a:ext cx="175981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6E1F6295-D0BA-4A12-BAE3-CD96B4F30EA9}"/>
              </a:ext>
            </a:extLst>
          </p:cNvPr>
          <p:cNvSpPr/>
          <p:nvPr/>
        </p:nvSpPr>
        <p:spPr>
          <a:xfrm>
            <a:off x="7579139" y="2977489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1A90F52-A9B8-4112-A1A9-8590B14B42EF}"/>
              </a:ext>
            </a:extLst>
          </p:cNvPr>
          <p:cNvCxnSpPr>
            <a:cxnSpLocks/>
            <a:stCxn id="95" idx="6"/>
          </p:cNvCxnSpPr>
          <p:nvPr/>
        </p:nvCxnSpPr>
        <p:spPr>
          <a:xfrm flipV="1">
            <a:off x="7953442" y="3164640"/>
            <a:ext cx="524937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58355ADC-0DEB-48E5-991E-9E97C879FDA0}"/>
              </a:ext>
            </a:extLst>
          </p:cNvPr>
          <p:cNvSpPr txBox="1"/>
          <p:nvPr/>
        </p:nvSpPr>
        <p:spPr>
          <a:xfrm>
            <a:off x="6492325" y="2998005"/>
            <a:ext cx="123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A</a:t>
            </a:r>
            <a:r>
              <a:rPr lang="en-US" altLang="zh-CN" b="1" dirty="0">
                <a:solidFill>
                  <a:srgbClr val="C00000"/>
                </a:solidFill>
              </a:rPr>
              <a:t>xon</a:t>
            </a:r>
            <a:endParaRPr lang="en-US" b="1" dirty="0">
              <a:solidFill>
                <a:srgbClr val="C00000"/>
              </a:solidFill>
            </a:endParaRPr>
          </a:p>
        </p:txBody>
      </p: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9B3E8F49-B5E3-4238-A66D-CD48E2B003C6}"/>
              </a:ext>
            </a:extLst>
          </p:cNvPr>
          <p:cNvGrpSpPr/>
          <p:nvPr/>
        </p:nvGrpSpPr>
        <p:grpSpPr>
          <a:xfrm>
            <a:off x="6439166" y="1421046"/>
            <a:ext cx="2100264" cy="523258"/>
            <a:chOff x="4247299" y="5690603"/>
            <a:chExt cx="2100264" cy="523258"/>
          </a:xfrm>
        </p:grpSpPr>
        <p:sp>
          <p:nvSpPr>
            <p:cNvPr id="105" name="Arrow: Right 104">
              <a:extLst>
                <a:ext uri="{FF2B5EF4-FFF2-40B4-BE49-F238E27FC236}">
                  <a16:creationId xmlns:a16="http://schemas.microsoft.com/office/drawing/2014/main" id="{A91CC260-2917-4574-A3A6-9FE82B8D552B}"/>
                </a:ext>
              </a:extLst>
            </p:cNvPr>
            <p:cNvSpPr/>
            <p:nvPr/>
          </p:nvSpPr>
          <p:spPr>
            <a:xfrm>
              <a:off x="4305381" y="6053267"/>
              <a:ext cx="2007904" cy="1605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F5F8610-5E34-44B8-8F69-0D7DBFAFD307}"/>
                </a:ext>
              </a:extLst>
            </p:cNvPr>
            <p:cNvSpPr txBox="1"/>
            <p:nvPr/>
          </p:nvSpPr>
          <p:spPr>
            <a:xfrm>
              <a:off x="4247299" y="5690603"/>
              <a:ext cx="2100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S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</a:rPr>
                <a:t>ignal Direction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64C542C-3F77-4067-AF8E-C7600042E074}"/>
                  </a:ext>
                </a:extLst>
              </p:cNvPr>
              <p:cNvSpPr txBox="1"/>
              <p:nvPr/>
            </p:nvSpPr>
            <p:spPr>
              <a:xfrm>
                <a:off x="6734825" y="3530676"/>
                <a:ext cx="1743554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64C542C-3F77-4067-AF8E-C7600042E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825" y="3530676"/>
                <a:ext cx="1743554" cy="4168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7" name="TextBox 2066">
                <a:extLst>
                  <a:ext uri="{FF2B5EF4-FFF2-40B4-BE49-F238E27FC236}">
                    <a16:creationId xmlns:a16="http://schemas.microsoft.com/office/drawing/2014/main" id="{3386970E-314A-46BC-9177-8A0E2363E949}"/>
                  </a:ext>
                </a:extLst>
              </p:cNvPr>
              <p:cNvSpPr txBox="1"/>
              <p:nvPr/>
            </p:nvSpPr>
            <p:spPr>
              <a:xfrm>
                <a:off x="8668278" y="1378369"/>
                <a:ext cx="3523722" cy="2974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/>
                  <a:t>A</a:t>
                </a:r>
                <a:r>
                  <a:rPr lang="en-US" altLang="zh-CN" sz="2400" b="1" dirty="0"/>
                  <a:t>ssumptions: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Binary devices (i.e.,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dirty="0"/>
                  <a:t>)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Identical synaptic weights</a:t>
                </a:r>
                <a:br>
                  <a:rPr lang="en-US" sz="2000" dirty="0"/>
                </a:br>
                <a:r>
                  <a:rPr lang="en-US" sz="2000" dirty="0"/>
                  <a:t>(i.e., </a:t>
                </a:r>
                <a:r>
                  <a:rPr lang="en-US" sz="2000" dirty="0">
                    <a:solidFill>
                      <a:schemeClr val="tx2"/>
                    </a:solidFill>
                  </a:rPr>
                  <a:t>+1</a:t>
                </a:r>
                <a:r>
                  <a:rPr lang="en-US" sz="2000" dirty="0"/>
                  <a:t>)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Activation function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000" b="1" i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000" dirty="0"/>
                  <a:t>has a</a:t>
                </a:r>
                <a:br>
                  <a:rPr lang="en-US" sz="2000" dirty="0"/>
                </a:br>
                <a:r>
                  <a:rPr lang="en-US" sz="2000" dirty="0"/>
                  <a:t>fixed threshold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sz="2000" b="1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067" name="TextBox 2066">
                <a:extLst>
                  <a:ext uri="{FF2B5EF4-FFF2-40B4-BE49-F238E27FC236}">
                    <a16:creationId xmlns:a16="http://schemas.microsoft.com/office/drawing/2014/main" id="{3386970E-314A-46BC-9177-8A0E2363E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278" y="1378369"/>
                <a:ext cx="3523722" cy="2974597"/>
              </a:xfrm>
              <a:prstGeom prst="rect">
                <a:avLst/>
              </a:prstGeom>
              <a:blipFill>
                <a:blip r:embed="rId10"/>
                <a:stretch>
                  <a:fillRect l="-2768" t="-1434" r="-692" b="-2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TextBox 127">
            <a:extLst>
              <a:ext uri="{FF2B5EF4-FFF2-40B4-BE49-F238E27FC236}">
                <a16:creationId xmlns:a16="http://schemas.microsoft.com/office/drawing/2014/main" id="{260022DF-520F-499A-8CAE-081D25071ED6}"/>
              </a:ext>
            </a:extLst>
          </p:cNvPr>
          <p:cNvSpPr txBox="1"/>
          <p:nvPr/>
        </p:nvSpPr>
        <p:spPr>
          <a:xfrm>
            <a:off x="4615204" y="2214111"/>
            <a:ext cx="4765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+1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AC5839D-0E83-4EF2-8C0F-6148B705EDF3}"/>
              </a:ext>
            </a:extLst>
          </p:cNvPr>
          <p:cNvSpPr txBox="1"/>
          <p:nvPr/>
        </p:nvSpPr>
        <p:spPr>
          <a:xfrm>
            <a:off x="4627252" y="3572752"/>
            <a:ext cx="4765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+1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3CF9A21-DD26-4479-B78B-6C257F86789F}"/>
              </a:ext>
            </a:extLst>
          </p:cNvPr>
          <p:cNvSpPr txBox="1"/>
          <p:nvPr/>
        </p:nvSpPr>
        <p:spPr>
          <a:xfrm>
            <a:off x="4639452" y="5098157"/>
            <a:ext cx="4765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+1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2" name="Rectangle 31">
            <a:extLst>
              <a:ext uri="{FF2B5EF4-FFF2-40B4-BE49-F238E27FC236}">
                <a16:creationId xmlns:a16="http://schemas.microsoft.com/office/drawing/2014/main" id="{CCDE3C19-F26C-4DEC-A101-0FCBAF587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6928" y="4512991"/>
            <a:ext cx="2520950" cy="16740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Line 34">
            <a:extLst>
              <a:ext uri="{FF2B5EF4-FFF2-40B4-BE49-F238E27FC236}">
                <a16:creationId xmlns:a16="http://schemas.microsoft.com/office/drawing/2014/main" id="{5AFEE461-844F-4321-9F12-5DC54A973803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4628" y="4512990"/>
            <a:ext cx="0" cy="17823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" name="Line 35">
            <a:extLst>
              <a:ext uri="{FF2B5EF4-FFF2-40B4-BE49-F238E27FC236}">
                <a16:creationId xmlns:a16="http://schemas.microsoft.com/office/drawing/2014/main" id="{F9E3B2B6-BBE9-4A7B-9760-E764A1B85D86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7159" y="5754812"/>
            <a:ext cx="1468441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" name="Line 36">
            <a:extLst>
              <a:ext uri="{FF2B5EF4-FFF2-40B4-BE49-F238E27FC236}">
                <a16:creationId xmlns:a16="http://schemas.microsoft.com/office/drawing/2014/main" id="{35D626A9-575B-454F-837C-45D3E231F200}"/>
              </a:ext>
            </a:extLst>
          </p:cNvPr>
          <p:cNvSpPr>
            <a:spLocks noChangeShapeType="1"/>
          </p:cNvSpPr>
          <p:nvPr/>
        </p:nvSpPr>
        <p:spPr bwMode="auto">
          <a:xfrm>
            <a:off x="8882467" y="5754812"/>
            <a:ext cx="2663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" name="Text Box 39">
            <a:extLst>
              <a:ext uri="{FF2B5EF4-FFF2-40B4-BE49-F238E27FC236}">
                <a16:creationId xmlns:a16="http://schemas.microsoft.com/office/drawing/2014/main" id="{AAB930AB-51E3-45AE-8858-64FB4E0C0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8000" y="5716328"/>
            <a:ext cx="3273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0</a:t>
            </a:r>
          </a:p>
        </p:txBody>
      </p:sp>
      <p:sp>
        <p:nvSpPr>
          <p:cNvPr id="138" name="Text Box 41">
            <a:extLst>
              <a:ext uri="{FF2B5EF4-FFF2-40B4-BE49-F238E27FC236}">
                <a16:creationId xmlns:a16="http://schemas.microsoft.com/office/drawing/2014/main" id="{A583BE0E-D1E9-4B71-9A19-550220185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7412" y="4433350"/>
            <a:ext cx="4175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y</a:t>
            </a:r>
          </a:p>
        </p:txBody>
      </p:sp>
      <p:sp>
        <p:nvSpPr>
          <p:cNvPr id="140" name="Line 35">
            <a:extLst>
              <a:ext uri="{FF2B5EF4-FFF2-40B4-BE49-F238E27FC236}">
                <a16:creationId xmlns:a16="http://schemas.microsoft.com/office/drawing/2014/main" id="{2EF9BFE2-656E-461E-B16A-86E192255E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82259" y="4892814"/>
            <a:ext cx="0" cy="89533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1" name="Line 35">
            <a:extLst>
              <a:ext uri="{FF2B5EF4-FFF2-40B4-BE49-F238E27FC236}">
                <a16:creationId xmlns:a16="http://schemas.microsoft.com/office/drawing/2014/main" id="{1B79835C-AE70-49F1-B423-382CC1A12E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82258" y="4928352"/>
            <a:ext cx="106402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" name="Text Box 39">
            <a:extLst>
              <a:ext uri="{FF2B5EF4-FFF2-40B4-BE49-F238E27FC236}">
                <a16:creationId xmlns:a16="http://schemas.microsoft.com/office/drawing/2014/main" id="{1A9AD16B-EC1D-4328-801B-8DA73EF07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7320" y="4736326"/>
            <a:ext cx="3273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 Box 39">
                <a:extLst>
                  <a:ext uri="{FF2B5EF4-FFF2-40B4-BE49-F238E27FC236}">
                    <a16:creationId xmlns:a16="http://schemas.microsoft.com/office/drawing/2014/main" id="{70F30F9B-1CC0-4EA7-BC6C-EC16D90E66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56082" y="5724979"/>
                <a:ext cx="415498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3" name="Text Box 39">
                <a:extLst>
                  <a:ext uri="{FF2B5EF4-FFF2-40B4-BE49-F238E27FC236}">
                    <a16:creationId xmlns:a16="http://schemas.microsoft.com/office/drawing/2014/main" id="{70F30F9B-1CC0-4EA7-BC6C-EC16D90E6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56082" y="5724979"/>
                <a:ext cx="41549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2205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2" y="8"/>
            <a:ext cx="9971503" cy="1325563"/>
          </a:xfrm>
        </p:spPr>
        <p:txBody>
          <a:bodyPr>
            <a:normAutofit/>
          </a:bodyPr>
          <a:lstStyle/>
          <a:p>
            <a:r>
              <a:rPr lang="en-US" dirty="0"/>
              <a:t>McCulloch-Pitts Neuron</a:t>
            </a:r>
            <a:br>
              <a:rPr lang="en-US" dirty="0"/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Boolean function ‘AND’ can be implemented by using MP Neuron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47</a:t>
            </a:fld>
            <a:r>
              <a:rPr lang="en-US"/>
              <a:t>  |  George Mason University</a:t>
            </a:r>
            <a:endParaRPr lang="en-US" dirty="0"/>
          </a:p>
        </p:txBody>
      </p:sp>
      <p:pic>
        <p:nvPicPr>
          <p:cNvPr id="8194" name="Picture 2" descr="Logic Gates - Symbol, Boolean Algebra and Truth Table - SPM Physics">
            <a:extLst>
              <a:ext uri="{FF2B5EF4-FFF2-40B4-BE49-F238E27FC236}">
                <a16:creationId xmlns:a16="http://schemas.microsoft.com/office/drawing/2014/main" id="{6555FE19-590C-4EEB-ABD2-A698B7D31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489" y="1502098"/>
            <a:ext cx="2431898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58B4D81-D294-47E1-BDBC-06F9AEBC8F3B}"/>
                  </a:ext>
                </a:extLst>
              </p:cNvPr>
              <p:cNvSpPr txBox="1"/>
              <p:nvPr/>
            </p:nvSpPr>
            <p:spPr>
              <a:xfrm>
                <a:off x="4344128" y="1318597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58B4D81-D294-47E1-BDBC-06F9AEBC8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128" y="1318597"/>
                <a:ext cx="388055" cy="369332"/>
              </a:xfrm>
              <a:prstGeom prst="rect">
                <a:avLst/>
              </a:prstGeom>
              <a:blipFill>
                <a:blip r:embed="rId3"/>
                <a:stretch>
                  <a:fillRect l="-9524" r="-634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B7D0840-1383-482E-904D-D02C76F24C92}"/>
                  </a:ext>
                </a:extLst>
              </p:cNvPr>
              <p:cNvSpPr txBox="1"/>
              <p:nvPr/>
            </p:nvSpPr>
            <p:spPr>
              <a:xfrm>
                <a:off x="4336381" y="2480692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B7D0840-1383-482E-904D-D02C76F24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381" y="2480692"/>
                <a:ext cx="388055" cy="369332"/>
              </a:xfrm>
              <a:prstGeom prst="rect">
                <a:avLst/>
              </a:prstGeom>
              <a:blipFill>
                <a:blip r:embed="rId4"/>
                <a:stretch>
                  <a:fillRect l="-6250" r="-468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310AD40-B712-4724-AD89-3DEFBE42303B}"/>
                  </a:ext>
                </a:extLst>
              </p:cNvPr>
              <p:cNvSpPr txBox="1"/>
              <p:nvPr/>
            </p:nvSpPr>
            <p:spPr>
              <a:xfrm>
                <a:off x="6200261" y="1687929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310AD40-B712-4724-AD89-3DEFBE423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261" y="1687929"/>
                <a:ext cx="261738" cy="369332"/>
              </a:xfrm>
              <a:prstGeom prst="rect">
                <a:avLst/>
              </a:prstGeom>
              <a:blipFill>
                <a:blip r:embed="rId5"/>
                <a:stretch>
                  <a:fillRect l="-25581" r="-23256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105E0780-156D-4011-B750-96E6314705CA}"/>
              </a:ext>
            </a:extLst>
          </p:cNvPr>
          <p:cNvSpPr/>
          <p:nvPr/>
        </p:nvSpPr>
        <p:spPr>
          <a:xfrm>
            <a:off x="2285665" y="1717201"/>
            <a:ext cx="708829" cy="708829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A85321D-1418-4D4B-B7D0-F7E78F07C82E}"/>
              </a:ext>
            </a:extLst>
          </p:cNvPr>
          <p:cNvCxnSpPr>
            <a:cxnSpLocks/>
            <a:stCxn id="83" idx="0"/>
            <a:endCxn id="83" idx="4"/>
          </p:cNvCxnSpPr>
          <p:nvPr/>
        </p:nvCxnSpPr>
        <p:spPr>
          <a:xfrm>
            <a:off x="2640080" y="1717201"/>
            <a:ext cx="0" cy="70882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D340CDB-5226-4D29-9109-E26E4F9B53DC}"/>
                  </a:ext>
                </a:extLst>
              </p:cNvPr>
              <p:cNvSpPr txBox="1"/>
              <p:nvPr/>
            </p:nvSpPr>
            <p:spPr>
              <a:xfrm>
                <a:off x="2711057" y="1793264"/>
                <a:ext cx="2871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800" b="1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D340CDB-5226-4D29-9109-E26E4F9B5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057" y="1793264"/>
                <a:ext cx="287178" cy="523220"/>
              </a:xfrm>
              <a:prstGeom prst="rect">
                <a:avLst/>
              </a:prstGeom>
              <a:blipFill>
                <a:blip r:embed="rId6"/>
                <a:stretch>
                  <a:fillRect l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477C2B5-AB3C-4FAA-A6C7-001839C420A9}"/>
              </a:ext>
            </a:extLst>
          </p:cNvPr>
          <p:cNvCxnSpPr>
            <a:cxnSpLocks/>
          </p:cNvCxnSpPr>
          <p:nvPr/>
        </p:nvCxnSpPr>
        <p:spPr>
          <a:xfrm>
            <a:off x="1779787" y="1884334"/>
            <a:ext cx="55272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A6A53D8-7BA6-4813-BC45-DAD04542A4A6}"/>
                  </a:ext>
                </a:extLst>
              </p:cNvPr>
              <p:cNvSpPr txBox="1"/>
              <p:nvPr/>
            </p:nvSpPr>
            <p:spPr>
              <a:xfrm>
                <a:off x="1703582" y="1476776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A6A53D8-7BA6-4813-BC45-DAD04542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82" y="1476776"/>
                <a:ext cx="388055" cy="369332"/>
              </a:xfrm>
              <a:prstGeom prst="rect">
                <a:avLst/>
              </a:prstGeom>
              <a:blipFill>
                <a:blip r:embed="rId7"/>
                <a:stretch>
                  <a:fillRect l="-7813" r="-468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9888D91-E462-4DE3-B245-115069A3854D}"/>
                  </a:ext>
                </a:extLst>
              </p:cNvPr>
              <p:cNvSpPr txBox="1"/>
              <p:nvPr/>
            </p:nvSpPr>
            <p:spPr>
              <a:xfrm>
                <a:off x="1704770" y="2223374"/>
                <a:ext cx="38805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9888D91-E462-4DE3-B245-115069A38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770" y="2223374"/>
                <a:ext cx="388055" cy="369332"/>
              </a:xfrm>
              <a:prstGeom prst="rect">
                <a:avLst/>
              </a:prstGeom>
              <a:blipFill>
                <a:blip r:embed="rId8"/>
                <a:stretch>
                  <a:fillRect l="-7937" r="-634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00FD003-52CF-4205-A6C0-90EE0E318D9E}"/>
                  </a:ext>
                </a:extLst>
              </p:cNvPr>
              <p:cNvSpPr txBox="1"/>
              <p:nvPr/>
            </p:nvSpPr>
            <p:spPr>
              <a:xfrm>
                <a:off x="2346729" y="1854042"/>
                <a:ext cx="293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sz="2400" b="1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00FD003-52CF-4205-A6C0-90EE0E318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729" y="1854042"/>
                <a:ext cx="293350" cy="369332"/>
              </a:xfrm>
              <a:prstGeom prst="rect">
                <a:avLst/>
              </a:prstGeom>
              <a:blipFill>
                <a:blip r:embed="rId9"/>
                <a:stretch>
                  <a:fillRect l="-25000" r="-22917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9589B90-9CC0-45DA-AFBC-5DEE43AF4348}"/>
                  </a:ext>
                </a:extLst>
              </p:cNvPr>
              <p:cNvSpPr txBox="1"/>
              <p:nvPr/>
            </p:nvSpPr>
            <p:spPr>
              <a:xfrm>
                <a:off x="3120531" y="1563108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9589B90-9CC0-45DA-AFBC-5DEE43AF4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531" y="1563108"/>
                <a:ext cx="261738" cy="369332"/>
              </a:xfrm>
              <a:prstGeom prst="rect">
                <a:avLst/>
              </a:prstGeom>
              <a:blipFill>
                <a:blip r:embed="rId10"/>
                <a:stretch>
                  <a:fillRect l="-25581" r="-23256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EEF976C-FE08-4D80-A326-4A0904F082AD}"/>
              </a:ext>
            </a:extLst>
          </p:cNvPr>
          <p:cNvCxnSpPr>
            <a:cxnSpLocks/>
          </p:cNvCxnSpPr>
          <p:nvPr/>
        </p:nvCxnSpPr>
        <p:spPr>
          <a:xfrm>
            <a:off x="1794004" y="2256358"/>
            <a:ext cx="55272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805EB1E-86FE-4936-83BF-E14D6C5592DD}"/>
              </a:ext>
            </a:extLst>
          </p:cNvPr>
          <p:cNvCxnSpPr>
            <a:cxnSpLocks/>
          </p:cNvCxnSpPr>
          <p:nvPr/>
        </p:nvCxnSpPr>
        <p:spPr>
          <a:xfrm>
            <a:off x="2975037" y="2071615"/>
            <a:ext cx="55272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16D9398-94FC-4FB8-A9AF-01D9739A2941}"/>
                  </a:ext>
                </a:extLst>
              </p:cNvPr>
              <p:cNvSpPr txBox="1"/>
              <p:nvPr/>
            </p:nvSpPr>
            <p:spPr>
              <a:xfrm>
                <a:off x="2521855" y="2341627"/>
                <a:ext cx="10713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16D9398-94FC-4FB8-A9AF-01D9739A2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855" y="2341627"/>
                <a:ext cx="107131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E0078E99-7735-4F3F-AF6E-AACA3052F5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7238532"/>
                  </p:ext>
                </p:extLst>
              </p:nvPr>
            </p:nvGraphicFramePr>
            <p:xfrm>
              <a:off x="4252271" y="3244326"/>
              <a:ext cx="2301717" cy="194056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67239">
                      <a:extLst>
                        <a:ext uri="{9D8B030D-6E8A-4147-A177-3AD203B41FA5}">
                          <a16:colId xmlns:a16="http://schemas.microsoft.com/office/drawing/2014/main" val="2449128116"/>
                        </a:ext>
                      </a:extLst>
                    </a:gridCol>
                    <a:gridCol w="767239">
                      <a:extLst>
                        <a:ext uri="{9D8B030D-6E8A-4147-A177-3AD203B41FA5}">
                          <a16:colId xmlns:a16="http://schemas.microsoft.com/office/drawing/2014/main" val="694920236"/>
                        </a:ext>
                      </a:extLst>
                    </a:gridCol>
                    <a:gridCol w="767239">
                      <a:extLst>
                        <a:ext uri="{9D8B030D-6E8A-4147-A177-3AD203B41FA5}">
                          <a16:colId xmlns:a16="http://schemas.microsoft.com/office/drawing/2014/main" val="41630197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0" lang="en-US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0" lang="en-US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69282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8182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46067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23442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69928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E0078E99-7735-4F3F-AF6E-AACA3052F5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7238532"/>
                  </p:ext>
                </p:extLst>
              </p:nvPr>
            </p:nvGraphicFramePr>
            <p:xfrm>
              <a:off x="4252271" y="3244326"/>
              <a:ext cx="2301717" cy="194056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67239">
                      <a:extLst>
                        <a:ext uri="{9D8B030D-6E8A-4147-A177-3AD203B41FA5}">
                          <a16:colId xmlns:a16="http://schemas.microsoft.com/office/drawing/2014/main" val="2449128116"/>
                        </a:ext>
                      </a:extLst>
                    </a:gridCol>
                    <a:gridCol w="767239">
                      <a:extLst>
                        <a:ext uri="{9D8B030D-6E8A-4147-A177-3AD203B41FA5}">
                          <a16:colId xmlns:a16="http://schemas.microsoft.com/office/drawing/2014/main" val="694920236"/>
                        </a:ext>
                      </a:extLst>
                    </a:gridCol>
                    <a:gridCol w="767239">
                      <a:extLst>
                        <a:ext uri="{9D8B030D-6E8A-4147-A177-3AD203B41FA5}">
                          <a16:colId xmlns:a16="http://schemas.microsoft.com/office/drawing/2014/main" val="41630197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t="-1333" r="-201587" b="-34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99213" t="-1333" r="-100000" b="-34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794" t="-1333" r="-794" b="-34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69282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8182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46067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23442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69928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5" name="TextBox 154">
            <a:extLst>
              <a:ext uri="{FF2B5EF4-FFF2-40B4-BE49-F238E27FC236}">
                <a16:creationId xmlns:a16="http://schemas.microsoft.com/office/drawing/2014/main" id="{F750766C-B5C8-4C86-AA5A-9D76F15EE68F}"/>
              </a:ext>
            </a:extLst>
          </p:cNvPr>
          <p:cNvSpPr txBox="1"/>
          <p:nvPr/>
        </p:nvSpPr>
        <p:spPr>
          <a:xfrm>
            <a:off x="4684706" y="2897357"/>
            <a:ext cx="146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AND Gate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401992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2" y="8"/>
            <a:ext cx="9746035" cy="1325563"/>
          </a:xfrm>
        </p:spPr>
        <p:txBody>
          <a:bodyPr>
            <a:normAutofit/>
          </a:bodyPr>
          <a:lstStyle/>
          <a:p>
            <a:r>
              <a:rPr lang="en-US" dirty="0"/>
              <a:t>McCulloch-Pitts Neuron</a:t>
            </a:r>
            <a:br>
              <a:rPr lang="en-US" dirty="0"/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Boolean function ‘OR’ can be implemented by using MP Neuron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48</a:t>
            </a:fld>
            <a:r>
              <a:rPr lang="en-US"/>
              <a:t>  |  George Mason University</a:t>
            </a:r>
            <a:endParaRPr lang="en-US" dirty="0"/>
          </a:p>
        </p:txBody>
      </p:sp>
      <p:pic>
        <p:nvPicPr>
          <p:cNvPr id="8196" name="Picture 4" descr="Logic Gates - Symbol, Boolean Algebra and Truth Table - SPM Physics">
            <a:extLst>
              <a:ext uri="{FF2B5EF4-FFF2-40B4-BE49-F238E27FC236}">
                <a16:creationId xmlns:a16="http://schemas.microsoft.com/office/drawing/2014/main" id="{2B4C9F71-9F1D-43BE-B899-F7E233B6A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257" y="1391662"/>
            <a:ext cx="2431898" cy="156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FA2E417-D83E-4EBF-A657-7A2DCAE31ED2}"/>
                  </a:ext>
                </a:extLst>
              </p:cNvPr>
              <p:cNvSpPr txBox="1"/>
              <p:nvPr/>
            </p:nvSpPr>
            <p:spPr>
              <a:xfrm>
                <a:off x="4357754" y="1325571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FA2E417-D83E-4EBF-A657-7A2DCAE31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754" y="1325571"/>
                <a:ext cx="388055" cy="369332"/>
              </a:xfrm>
              <a:prstGeom prst="rect">
                <a:avLst/>
              </a:prstGeom>
              <a:blipFill>
                <a:blip r:embed="rId3"/>
                <a:stretch>
                  <a:fillRect l="-9375" r="-468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37AE9F7-490C-4617-A66E-C8F088927EFB}"/>
                  </a:ext>
                </a:extLst>
              </p:cNvPr>
              <p:cNvSpPr txBox="1"/>
              <p:nvPr/>
            </p:nvSpPr>
            <p:spPr>
              <a:xfrm>
                <a:off x="4361997" y="2485657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37AE9F7-490C-4617-A66E-C8F088927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997" y="2485657"/>
                <a:ext cx="388055" cy="369332"/>
              </a:xfrm>
              <a:prstGeom prst="rect">
                <a:avLst/>
              </a:prstGeom>
              <a:blipFill>
                <a:blip r:embed="rId4"/>
                <a:stretch>
                  <a:fillRect l="-7937" r="-634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9DA84EF-C78B-4C3B-90B2-DC54334C792D}"/>
                  </a:ext>
                </a:extLst>
              </p:cNvPr>
              <p:cNvSpPr txBox="1"/>
              <p:nvPr/>
            </p:nvSpPr>
            <p:spPr>
              <a:xfrm>
                <a:off x="6213887" y="1694903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9DA84EF-C78B-4C3B-90B2-DC54334C7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887" y="1694903"/>
                <a:ext cx="261738" cy="369332"/>
              </a:xfrm>
              <a:prstGeom prst="rect">
                <a:avLst/>
              </a:prstGeom>
              <a:blipFill>
                <a:blip r:embed="rId5"/>
                <a:stretch>
                  <a:fillRect l="-25581" r="-23256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>
            <a:extLst>
              <a:ext uri="{FF2B5EF4-FFF2-40B4-BE49-F238E27FC236}">
                <a16:creationId xmlns:a16="http://schemas.microsoft.com/office/drawing/2014/main" id="{105E0780-156D-4011-B750-96E6314705CA}"/>
              </a:ext>
            </a:extLst>
          </p:cNvPr>
          <p:cNvSpPr/>
          <p:nvPr/>
        </p:nvSpPr>
        <p:spPr>
          <a:xfrm>
            <a:off x="2285665" y="1717201"/>
            <a:ext cx="708829" cy="708829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A85321D-1418-4D4B-B7D0-F7E78F07C82E}"/>
              </a:ext>
            </a:extLst>
          </p:cNvPr>
          <p:cNvCxnSpPr>
            <a:cxnSpLocks/>
            <a:stCxn id="83" idx="0"/>
            <a:endCxn id="83" idx="4"/>
          </p:cNvCxnSpPr>
          <p:nvPr/>
        </p:nvCxnSpPr>
        <p:spPr>
          <a:xfrm>
            <a:off x="2640080" y="1717201"/>
            <a:ext cx="0" cy="70882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D340CDB-5226-4D29-9109-E26E4F9B53DC}"/>
                  </a:ext>
                </a:extLst>
              </p:cNvPr>
              <p:cNvSpPr txBox="1"/>
              <p:nvPr/>
            </p:nvSpPr>
            <p:spPr>
              <a:xfrm>
                <a:off x="2711057" y="1793264"/>
                <a:ext cx="2871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800" b="1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D340CDB-5226-4D29-9109-E26E4F9B5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057" y="1793264"/>
                <a:ext cx="287178" cy="523220"/>
              </a:xfrm>
              <a:prstGeom prst="rect">
                <a:avLst/>
              </a:prstGeom>
              <a:blipFill>
                <a:blip r:embed="rId6"/>
                <a:stretch>
                  <a:fillRect l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477C2B5-AB3C-4FAA-A6C7-001839C420A9}"/>
              </a:ext>
            </a:extLst>
          </p:cNvPr>
          <p:cNvCxnSpPr>
            <a:cxnSpLocks/>
          </p:cNvCxnSpPr>
          <p:nvPr/>
        </p:nvCxnSpPr>
        <p:spPr>
          <a:xfrm>
            <a:off x="1779787" y="1884334"/>
            <a:ext cx="55272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A6A53D8-7BA6-4813-BC45-DAD04542A4A6}"/>
                  </a:ext>
                </a:extLst>
              </p:cNvPr>
              <p:cNvSpPr txBox="1"/>
              <p:nvPr/>
            </p:nvSpPr>
            <p:spPr>
              <a:xfrm>
                <a:off x="1703582" y="1476776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A6A53D8-7BA6-4813-BC45-DAD04542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82" y="1476776"/>
                <a:ext cx="388055" cy="369332"/>
              </a:xfrm>
              <a:prstGeom prst="rect">
                <a:avLst/>
              </a:prstGeom>
              <a:blipFill>
                <a:blip r:embed="rId7"/>
                <a:stretch>
                  <a:fillRect l="-7813" r="-468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9888D91-E462-4DE3-B245-115069A3854D}"/>
                  </a:ext>
                </a:extLst>
              </p:cNvPr>
              <p:cNvSpPr txBox="1"/>
              <p:nvPr/>
            </p:nvSpPr>
            <p:spPr>
              <a:xfrm>
                <a:off x="1704770" y="2223374"/>
                <a:ext cx="38805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9888D91-E462-4DE3-B245-115069A38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770" y="2223374"/>
                <a:ext cx="388055" cy="369332"/>
              </a:xfrm>
              <a:prstGeom prst="rect">
                <a:avLst/>
              </a:prstGeom>
              <a:blipFill>
                <a:blip r:embed="rId8"/>
                <a:stretch>
                  <a:fillRect l="-7937" r="-634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00FD003-52CF-4205-A6C0-90EE0E318D9E}"/>
                  </a:ext>
                </a:extLst>
              </p:cNvPr>
              <p:cNvSpPr txBox="1"/>
              <p:nvPr/>
            </p:nvSpPr>
            <p:spPr>
              <a:xfrm>
                <a:off x="2346729" y="1854042"/>
                <a:ext cx="293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sz="2400" b="1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00FD003-52CF-4205-A6C0-90EE0E318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729" y="1854042"/>
                <a:ext cx="293350" cy="369332"/>
              </a:xfrm>
              <a:prstGeom prst="rect">
                <a:avLst/>
              </a:prstGeom>
              <a:blipFill>
                <a:blip r:embed="rId9"/>
                <a:stretch>
                  <a:fillRect l="-25000" r="-22917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9589B90-9CC0-45DA-AFBC-5DEE43AF4348}"/>
                  </a:ext>
                </a:extLst>
              </p:cNvPr>
              <p:cNvSpPr txBox="1"/>
              <p:nvPr/>
            </p:nvSpPr>
            <p:spPr>
              <a:xfrm>
                <a:off x="3120531" y="1563108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9589B90-9CC0-45DA-AFBC-5DEE43AF4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531" y="1563108"/>
                <a:ext cx="261738" cy="369332"/>
              </a:xfrm>
              <a:prstGeom prst="rect">
                <a:avLst/>
              </a:prstGeom>
              <a:blipFill>
                <a:blip r:embed="rId10"/>
                <a:stretch>
                  <a:fillRect l="-25581" r="-23256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EEF976C-FE08-4D80-A326-4A0904F082AD}"/>
              </a:ext>
            </a:extLst>
          </p:cNvPr>
          <p:cNvCxnSpPr>
            <a:cxnSpLocks/>
          </p:cNvCxnSpPr>
          <p:nvPr/>
        </p:nvCxnSpPr>
        <p:spPr>
          <a:xfrm>
            <a:off x="1794004" y="2256358"/>
            <a:ext cx="55272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805EB1E-86FE-4936-83BF-E14D6C5592DD}"/>
              </a:ext>
            </a:extLst>
          </p:cNvPr>
          <p:cNvCxnSpPr>
            <a:cxnSpLocks/>
          </p:cNvCxnSpPr>
          <p:nvPr/>
        </p:nvCxnSpPr>
        <p:spPr>
          <a:xfrm>
            <a:off x="2975037" y="2071615"/>
            <a:ext cx="55272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16D9398-94FC-4FB8-A9AF-01D9739A2941}"/>
                  </a:ext>
                </a:extLst>
              </p:cNvPr>
              <p:cNvSpPr txBox="1"/>
              <p:nvPr/>
            </p:nvSpPr>
            <p:spPr>
              <a:xfrm>
                <a:off x="2521855" y="2341627"/>
                <a:ext cx="10713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16D9398-94FC-4FB8-A9AF-01D9739A2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855" y="2341627"/>
                <a:ext cx="107131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6" name="Table 15">
                <a:extLst>
                  <a:ext uri="{FF2B5EF4-FFF2-40B4-BE49-F238E27FC236}">
                    <a16:creationId xmlns:a16="http://schemas.microsoft.com/office/drawing/2014/main" id="{8110E8FD-A8BC-4FEB-B7B6-06AF901F0B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005380"/>
                  </p:ext>
                </p:extLst>
              </p:nvPr>
            </p:nvGraphicFramePr>
            <p:xfrm>
              <a:off x="4246047" y="3244326"/>
              <a:ext cx="2301717" cy="194056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67239">
                      <a:extLst>
                        <a:ext uri="{9D8B030D-6E8A-4147-A177-3AD203B41FA5}">
                          <a16:colId xmlns:a16="http://schemas.microsoft.com/office/drawing/2014/main" val="2449128116"/>
                        </a:ext>
                      </a:extLst>
                    </a:gridCol>
                    <a:gridCol w="767239">
                      <a:extLst>
                        <a:ext uri="{9D8B030D-6E8A-4147-A177-3AD203B41FA5}">
                          <a16:colId xmlns:a16="http://schemas.microsoft.com/office/drawing/2014/main" val="694920236"/>
                        </a:ext>
                      </a:extLst>
                    </a:gridCol>
                    <a:gridCol w="767239">
                      <a:extLst>
                        <a:ext uri="{9D8B030D-6E8A-4147-A177-3AD203B41FA5}">
                          <a16:colId xmlns:a16="http://schemas.microsoft.com/office/drawing/2014/main" val="41630197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0" lang="en-US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0" lang="en-US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69282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8182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46067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23442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69928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6" name="Table 15">
                <a:extLst>
                  <a:ext uri="{FF2B5EF4-FFF2-40B4-BE49-F238E27FC236}">
                    <a16:creationId xmlns:a16="http://schemas.microsoft.com/office/drawing/2014/main" id="{8110E8FD-A8BC-4FEB-B7B6-06AF901F0B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005380"/>
                  </p:ext>
                </p:extLst>
              </p:nvPr>
            </p:nvGraphicFramePr>
            <p:xfrm>
              <a:off x="4246047" y="3244326"/>
              <a:ext cx="2301717" cy="194056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67239">
                      <a:extLst>
                        <a:ext uri="{9D8B030D-6E8A-4147-A177-3AD203B41FA5}">
                          <a16:colId xmlns:a16="http://schemas.microsoft.com/office/drawing/2014/main" val="2449128116"/>
                        </a:ext>
                      </a:extLst>
                    </a:gridCol>
                    <a:gridCol w="767239">
                      <a:extLst>
                        <a:ext uri="{9D8B030D-6E8A-4147-A177-3AD203B41FA5}">
                          <a16:colId xmlns:a16="http://schemas.microsoft.com/office/drawing/2014/main" val="694920236"/>
                        </a:ext>
                      </a:extLst>
                    </a:gridCol>
                    <a:gridCol w="767239">
                      <a:extLst>
                        <a:ext uri="{9D8B030D-6E8A-4147-A177-3AD203B41FA5}">
                          <a16:colId xmlns:a16="http://schemas.microsoft.com/office/drawing/2014/main" val="41630197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t="-1333" r="-201587" b="-34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99213" t="-1333" r="-100000" b="-34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794" t="-1333" r="-794" b="-34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69282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8182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46067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23442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69928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7" name="TextBox 156">
            <a:extLst>
              <a:ext uri="{FF2B5EF4-FFF2-40B4-BE49-F238E27FC236}">
                <a16:creationId xmlns:a16="http://schemas.microsoft.com/office/drawing/2014/main" id="{58AFB29E-E7EC-4608-A35B-FDA98F993026}"/>
              </a:ext>
            </a:extLst>
          </p:cNvPr>
          <p:cNvSpPr txBox="1"/>
          <p:nvPr/>
        </p:nvSpPr>
        <p:spPr>
          <a:xfrm>
            <a:off x="4628378" y="2897357"/>
            <a:ext cx="146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 Gate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9229393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6" name="Picture 14" descr="Xor Gate Icons - Download Free Vector Icons | Noun Project">
            <a:extLst>
              <a:ext uri="{FF2B5EF4-FFF2-40B4-BE49-F238E27FC236}">
                <a16:creationId xmlns:a16="http://schemas.microsoft.com/office/drawing/2014/main" id="{DA2790E2-09CE-4E16-9632-0B69C943A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525" y="852863"/>
            <a:ext cx="2624032" cy="262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2" y="8"/>
            <a:ext cx="10201148" cy="1325563"/>
          </a:xfrm>
        </p:spPr>
        <p:txBody>
          <a:bodyPr>
            <a:normAutofit/>
          </a:bodyPr>
          <a:lstStyle/>
          <a:p>
            <a:r>
              <a:rPr lang="en-US" dirty="0"/>
              <a:t>McCulloch-Pitts Neuron</a:t>
            </a:r>
            <a:br>
              <a:rPr lang="en-US" dirty="0"/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Boolean function XOR </a:t>
            </a:r>
            <a:r>
              <a:rPr kumimoji="0" lang="en-US" altLang="zh-CN" sz="2800" b="1" i="0" u="sng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cannot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 be implemented by using MP Neuron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49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05E0780-156D-4011-B750-96E6314705CA}"/>
              </a:ext>
            </a:extLst>
          </p:cNvPr>
          <p:cNvSpPr/>
          <p:nvPr/>
        </p:nvSpPr>
        <p:spPr>
          <a:xfrm>
            <a:off x="2285665" y="1717201"/>
            <a:ext cx="708829" cy="708829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A85321D-1418-4D4B-B7D0-F7E78F07C82E}"/>
              </a:ext>
            </a:extLst>
          </p:cNvPr>
          <p:cNvCxnSpPr>
            <a:cxnSpLocks/>
            <a:stCxn id="83" idx="0"/>
            <a:endCxn id="83" idx="4"/>
          </p:cNvCxnSpPr>
          <p:nvPr/>
        </p:nvCxnSpPr>
        <p:spPr>
          <a:xfrm>
            <a:off x="2640080" y="1717201"/>
            <a:ext cx="0" cy="70882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D340CDB-5226-4D29-9109-E26E4F9B53DC}"/>
                  </a:ext>
                </a:extLst>
              </p:cNvPr>
              <p:cNvSpPr txBox="1"/>
              <p:nvPr/>
            </p:nvSpPr>
            <p:spPr>
              <a:xfrm>
                <a:off x="2711057" y="1793264"/>
                <a:ext cx="2871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800" b="1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D340CDB-5226-4D29-9109-E26E4F9B5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057" y="1793264"/>
                <a:ext cx="287178" cy="523220"/>
              </a:xfrm>
              <a:prstGeom prst="rect">
                <a:avLst/>
              </a:prstGeom>
              <a:blipFill>
                <a:blip r:embed="rId3"/>
                <a:stretch>
                  <a:fillRect l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477C2B5-AB3C-4FAA-A6C7-001839C420A9}"/>
              </a:ext>
            </a:extLst>
          </p:cNvPr>
          <p:cNvCxnSpPr>
            <a:cxnSpLocks/>
          </p:cNvCxnSpPr>
          <p:nvPr/>
        </p:nvCxnSpPr>
        <p:spPr>
          <a:xfrm>
            <a:off x="1779787" y="1884334"/>
            <a:ext cx="55272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A6A53D8-7BA6-4813-BC45-DAD04542A4A6}"/>
                  </a:ext>
                </a:extLst>
              </p:cNvPr>
              <p:cNvSpPr txBox="1"/>
              <p:nvPr/>
            </p:nvSpPr>
            <p:spPr>
              <a:xfrm>
                <a:off x="1703582" y="1476776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A6A53D8-7BA6-4813-BC45-DAD04542A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82" y="1476776"/>
                <a:ext cx="388055" cy="369332"/>
              </a:xfrm>
              <a:prstGeom prst="rect">
                <a:avLst/>
              </a:prstGeom>
              <a:blipFill>
                <a:blip r:embed="rId4"/>
                <a:stretch>
                  <a:fillRect l="-7813" r="-468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9888D91-E462-4DE3-B245-115069A3854D}"/>
                  </a:ext>
                </a:extLst>
              </p:cNvPr>
              <p:cNvSpPr txBox="1"/>
              <p:nvPr/>
            </p:nvSpPr>
            <p:spPr>
              <a:xfrm>
                <a:off x="1704770" y="2223374"/>
                <a:ext cx="38805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9888D91-E462-4DE3-B245-115069A38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770" y="2223374"/>
                <a:ext cx="388055" cy="369332"/>
              </a:xfrm>
              <a:prstGeom prst="rect">
                <a:avLst/>
              </a:prstGeom>
              <a:blipFill>
                <a:blip r:embed="rId5"/>
                <a:stretch>
                  <a:fillRect l="-7937" r="-634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00FD003-52CF-4205-A6C0-90EE0E318D9E}"/>
                  </a:ext>
                </a:extLst>
              </p:cNvPr>
              <p:cNvSpPr txBox="1"/>
              <p:nvPr/>
            </p:nvSpPr>
            <p:spPr>
              <a:xfrm>
                <a:off x="2346729" y="1854042"/>
                <a:ext cx="293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sz="2400" b="1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00FD003-52CF-4205-A6C0-90EE0E318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729" y="1854042"/>
                <a:ext cx="293350" cy="369332"/>
              </a:xfrm>
              <a:prstGeom prst="rect">
                <a:avLst/>
              </a:prstGeom>
              <a:blipFill>
                <a:blip r:embed="rId6"/>
                <a:stretch>
                  <a:fillRect l="-25000" r="-22917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9589B90-9CC0-45DA-AFBC-5DEE43AF4348}"/>
                  </a:ext>
                </a:extLst>
              </p:cNvPr>
              <p:cNvSpPr txBox="1"/>
              <p:nvPr/>
            </p:nvSpPr>
            <p:spPr>
              <a:xfrm>
                <a:off x="3120531" y="1563108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9589B90-9CC0-45DA-AFBC-5DEE43AF4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531" y="1563108"/>
                <a:ext cx="261738" cy="369332"/>
              </a:xfrm>
              <a:prstGeom prst="rect">
                <a:avLst/>
              </a:prstGeom>
              <a:blipFill>
                <a:blip r:embed="rId7"/>
                <a:stretch>
                  <a:fillRect l="-25581" r="-23256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EEF976C-FE08-4D80-A326-4A0904F082AD}"/>
              </a:ext>
            </a:extLst>
          </p:cNvPr>
          <p:cNvCxnSpPr>
            <a:cxnSpLocks/>
          </p:cNvCxnSpPr>
          <p:nvPr/>
        </p:nvCxnSpPr>
        <p:spPr>
          <a:xfrm>
            <a:off x="1794004" y="2256358"/>
            <a:ext cx="55272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805EB1E-86FE-4936-83BF-E14D6C5592DD}"/>
              </a:ext>
            </a:extLst>
          </p:cNvPr>
          <p:cNvCxnSpPr>
            <a:cxnSpLocks/>
          </p:cNvCxnSpPr>
          <p:nvPr/>
        </p:nvCxnSpPr>
        <p:spPr>
          <a:xfrm>
            <a:off x="2975037" y="2071615"/>
            <a:ext cx="55272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16D9398-94FC-4FB8-A9AF-01D9739A2941}"/>
                  </a:ext>
                </a:extLst>
              </p:cNvPr>
              <p:cNvSpPr txBox="1"/>
              <p:nvPr/>
            </p:nvSpPr>
            <p:spPr>
              <a:xfrm>
                <a:off x="2521855" y="2341627"/>
                <a:ext cx="10713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16D9398-94FC-4FB8-A9AF-01D9739A2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855" y="2341627"/>
                <a:ext cx="107131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D8E6D8E-B6D9-4DD7-AF57-1325F3985DBB}"/>
                  </a:ext>
                </a:extLst>
              </p:cNvPr>
              <p:cNvSpPr txBox="1"/>
              <p:nvPr/>
            </p:nvSpPr>
            <p:spPr>
              <a:xfrm>
                <a:off x="4280780" y="1391662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D8E6D8E-B6D9-4DD7-AF57-1325F3985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780" y="1391662"/>
                <a:ext cx="388055" cy="369332"/>
              </a:xfrm>
              <a:prstGeom prst="rect">
                <a:avLst/>
              </a:prstGeom>
              <a:blipFill>
                <a:blip r:embed="rId9"/>
                <a:stretch>
                  <a:fillRect l="-7813" r="-468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560676A-6649-47A3-8492-AB5C4DFCD125}"/>
                  </a:ext>
                </a:extLst>
              </p:cNvPr>
              <p:cNvSpPr txBox="1"/>
              <p:nvPr/>
            </p:nvSpPr>
            <p:spPr>
              <a:xfrm>
                <a:off x="4296479" y="2453989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560676A-6649-47A3-8492-AB5C4DFCD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479" y="2453989"/>
                <a:ext cx="388055" cy="369332"/>
              </a:xfrm>
              <a:prstGeom prst="rect">
                <a:avLst/>
              </a:prstGeom>
              <a:blipFill>
                <a:blip r:embed="rId10"/>
                <a:stretch>
                  <a:fillRect l="-7937" r="-634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6FB7931-C9CF-4828-A63E-E0215EC01CA5}"/>
                  </a:ext>
                </a:extLst>
              </p:cNvPr>
              <p:cNvSpPr txBox="1"/>
              <p:nvPr/>
            </p:nvSpPr>
            <p:spPr>
              <a:xfrm>
                <a:off x="6119729" y="1699668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76FB7931-C9CF-4828-A63E-E0215EC01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729" y="1699668"/>
                <a:ext cx="261738" cy="369332"/>
              </a:xfrm>
              <a:prstGeom prst="rect">
                <a:avLst/>
              </a:prstGeom>
              <a:blipFill>
                <a:blip r:embed="rId11"/>
                <a:stretch>
                  <a:fillRect l="-25581" r="-23256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1" name="Table 15">
                <a:extLst>
                  <a:ext uri="{FF2B5EF4-FFF2-40B4-BE49-F238E27FC236}">
                    <a16:creationId xmlns:a16="http://schemas.microsoft.com/office/drawing/2014/main" id="{DB362D25-0490-42FF-89FC-B79399E6EF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6321727"/>
                  </p:ext>
                </p:extLst>
              </p:nvPr>
            </p:nvGraphicFramePr>
            <p:xfrm>
              <a:off x="4237955" y="3244326"/>
              <a:ext cx="2301717" cy="194056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67239">
                      <a:extLst>
                        <a:ext uri="{9D8B030D-6E8A-4147-A177-3AD203B41FA5}">
                          <a16:colId xmlns:a16="http://schemas.microsoft.com/office/drawing/2014/main" val="2449128116"/>
                        </a:ext>
                      </a:extLst>
                    </a:gridCol>
                    <a:gridCol w="767239">
                      <a:extLst>
                        <a:ext uri="{9D8B030D-6E8A-4147-A177-3AD203B41FA5}">
                          <a16:colId xmlns:a16="http://schemas.microsoft.com/office/drawing/2014/main" val="694920236"/>
                        </a:ext>
                      </a:extLst>
                    </a:gridCol>
                    <a:gridCol w="767239">
                      <a:extLst>
                        <a:ext uri="{9D8B030D-6E8A-4147-A177-3AD203B41FA5}">
                          <a16:colId xmlns:a16="http://schemas.microsoft.com/office/drawing/2014/main" val="41630197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0" lang="en-US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0" lang="en-US" sz="2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69282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8182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46067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23442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69928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1" name="Table 15">
                <a:extLst>
                  <a:ext uri="{FF2B5EF4-FFF2-40B4-BE49-F238E27FC236}">
                    <a16:creationId xmlns:a16="http://schemas.microsoft.com/office/drawing/2014/main" id="{DB362D25-0490-42FF-89FC-B79399E6EF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6321727"/>
                  </p:ext>
                </p:extLst>
              </p:nvPr>
            </p:nvGraphicFramePr>
            <p:xfrm>
              <a:off x="4237955" y="3244326"/>
              <a:ext cx="2301717" cy="194056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67239">
                      <a:extLst>
                        <a:ext uri="{9D8B030D-6E8A-4147-A177-3AD203B41FA5}">
                          <a16:colId xmlns:a16="http://schemas.microsoft.com/office/drawing/2014/main" val="2449128116"/>
                        </a:ext>
                      </a:extLst>
                    </a:gridCol>
                    <a:gridCol w="767239">
                      <a:extLst>
                        <a:ext uri="{9D8B030D-6E8A-4147-A177-3AD203B41FA5}">
                          <a16:colId xmlns:a16="http://schemas.microsoft.com/office/drawing/2014/main" val="694920236"/>
                        </a:ext>
                      </a:extLst>
                    </a:gridCol>
                    <a:gridCol w="767239">
                      <a:extLst>
                        <a:ext uri="{9D8B030D-6E8A-4147-A177-3AD203B41FA5}">
                          <a16:colId xmlns:a16="http://schemas.microsoft.com/office/drawing/2014/main" val="41630197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794" t="-1333" r="-200794" b="-34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0794" t="-1333" r="-100794" b="-34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0794" t="-1333" r="-794" b="-34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69282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38182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46067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23442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69928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2" name="TextBox 161">
            <a:extLst>
              <a:ext uri="{FF2B5EF4-FFF2-40B4-BE49-F238E27FC236}">
                <a16:creationId xmlns:a16="http://schemas.microsoft.com/office/drawing/2014/main" id="{78E5204A-DD96-4576-AE68-4B156BC659AB}"/>
              </a:ext>
            </a:extLst>
          </p:cNvPr>
          <p:cNvSpPr txBox="1"/>
          <p:nvPr/>
        </p:nvSpPr>
        <p:spPr>
          <a:xfrm>
            <a:off x="4645338" y="2897357"/>
            <a:ext cx="146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XOR Gate</a:t>
            </a:r>
            <a:endParaRPr lang="en-US" altLang="zh-C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6EA7C1-D8B5-4D62-A07C-8AF4596785FD}"/>
              </a:ext>
            </a:extLst>
          </p:cNvPr>
          <p:cNvSpPr txBox="1"/>
          <p:nvPr/>
        </p:nvSpPr>
        <p:spPr>
          <a:xfrm>
            <a:off x="7446180" y="5534476"/>
            <a:ext cx="401513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MP Neuron is limited to only solve linearly separable functions!</a:t>
            </a:r>
          </a:p>
        </p:txBody>
      </p:sp>
    </p:spTree>
    <p:extLst>
      <p:ext uri="{BB962C8B-B14F-4D97-AF65-F5344CB8AC3E}">
        <p14:creationId xmlns:p14="http://schemas.microsoft.com/office/powerpoint/2010/main" val="372872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altLang="zh-CN" dirty="0"/>
              <a:t>bout Me.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5</a:t>
            </a:fld>
            <a:r>
              <a:rPr lang="en-US"/>
              <a:t>  |  George Mason University</a:t>
            </a: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E990272-0BDE-4479-AABC-FDE592B56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31" y="1800156"/>
            <a:ext cx="1839432" cy="183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F1E8579-CC72-452C-B1A2-6758991FE50F}"/>
              </a:ext>
            </a:extLst>
          </p:cNvPr>
          <p:cNvSpPr txBox="1">
            <a:spLocks/>
          </p:cNvSpPr>
          <p:nvPr/>
        </p:nvSpPr>
        <p:spPr>
          <a:xfrm>
            <a:off x="4583379" y="1790324"/>
            <a:ext cx="6602072" cy="41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78" indent="-457178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/>
              <a:t>Background</a:t>
            </a:r>
          </a:p>
          <a:p>
            <a:pPr marL="800078" lvl="1" indent="-342900">
              <a:buFont typeface="Arial" panose="020B0604020202020204" pitchFamily="34" charset="0"/>
              <a:buChar char="•"/>
            </a:pPr>
            <a:r>
              <a:rPr lang="en-US" sz="1800"/>
              <a:t>Researcher at University of Pittsburgh (2017-2019)</a:t>
            </a:r>
          </a:p>
          <a:p>
            <a:pPr marL="800078" lvl="1" indent="-342900">
              <a:buFont typeface="Arial" panose="020B0604020202020204" pitchFamily="34" charset="0"/>
              <a:buChar char="•"/>
            </a:pPr>
            <a:r>
              <a:rPr lang="en-US" sz="1800"/>
              <a:t>Postdoc at University of Notre Dame (2019-2021)</a:t>
            </a:r>
          </a:p>
          <a:p>
            <a:pPr marL="800078" lvl="1" indent="-342900">
              <a:buFont typeface="Arial" panose="020B0604020202020204" pitchFamily="34" charset="0"/>
              <a:buChar char="•"/>
            </a:pPr>
            <a:r>
              <a:rPr lang="en-US" sz="1800"/>
              <a:t>George Mason University (2021 - present)</a:t>
            </a:r>
          </a:p>
          <a:p>
            <a:r>
              <a:rPr lang="en-US" sz="1800" b="1"/>
              <a:t>R</a:t>
            </a:r>
            <a:r>
              <a:rPr lang="en-US" altLang="zh-CN" sz="1800" b="1"/>
              <a:t>esearch Interests</a:t>
            </a:r>
            <a:endParaRPr lang="en-US" sz="1800" b="1"/>
          </a:p>
          <a:p>
            <a:pPr marL="800078" lvl="1" indent="-342900">
              <a:buFont typeface="Arial" panose="020B0604020202020204" pitchFamily="34" charset="0"/>
              <a:buChar char="•"/>
            </a:pPr>
            <a:r>
              <a:rPr lang="en-US" sz="1800"/>
              <a:t>HW/SW Co-Design</a:t>
            </a:r>
          </a:p>
          <a:p>
            <a:pPr marL="800078" lvl="1" indent="-342900">
              <a:buFont typeface="Arial" panose="020B0604020202020204" pitchFamily="34" charset="0"/>
              <a:buChar char="•"/>
            </a:pPr>
            <a:r>
              <a:rPr lang="en-US" sz="1800"/>
              <a:t>Quantum Machine Learning</a:t>
            </a:r>
          </a:p>
          <a:p>
            <a:r>
              <a:rPr lang="en-US" sz="1800" b="1"/>
              <a:t>Contacts:</a:t>
            </a:r>
          </a:p>
          <a:p>
            <a:pPr marL="742928" lvl="1" indent="-285750">
              <a:buFont typeface="Arial" panose="020B0604020202020204" pitchFamily="34" charset="0"/>
              <a:buChar char="•"/>
            </a:pPr>
            <a:r>
              <a:rPr lang="en-US" sz="1800"/>
              <a:t>wjiang8@gmu.edu</a:t>
            </a:r>
          </a:p>
          <a:p>
            <a:pPr marL="742928" lvl="1" indent="-285750">
              <a:buFont typeface="Arial" panose="020B0604020202020204" pitchFamily="34" charset="0"/>
              <a:buChar char="•"/>
            </a:pPr>
            <a:r>
              <a:rPr lang="en-US" sz="1800"/>
              <a:t>(412)427-0695</a:t>
            </a:r>
          </a:p>
          <a:p>
            <a:pPr marL="742928" lvl="1" indent="-285750">
              <a:buFont typeface="Arial" panose="020B0604020202020204" pitchFamily="34" charset="0"/>
              <a:buChar char="•"/>
            </a:pPr>
            <a:r>
              <a:rPr lang="en-US" sz="1800"/>
              <a:t>https://jqub.github.io/</a:t>
            </a:r>
            <a:endParaRPr lang="en-US" sz="1800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39EF4D9-8E11-49A4-B2C1-3B545DE98D73}"/>
              </a:ext>
            </a:extLst>
          </p:cNvPr>
          <p:cNvSpPr txBox="1">
            <a:spLocks/>
          </p:cNvSpPr>
          <p:nvPr/>
        </p:nvSpPr>
        <p:spPr>
          <a:xfrm>
            <a:off x="4583379" y="3743681"/>
            <a:ext cx="6602072" cy="1432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5C18E-BB7E-4336-A39E-84F3303201F9}"/>
              </a:ext>
            </a:extLst>
          </p:cNvPr>
          <p:cNvSpPr txBox="1"/>
          <p:nvPr/>
        </p:nvSpPr>
        <p:spPr>
          <a:xfrm>
            <a:off x="2220876" y="3825342"/>
            <a:ext cx="2054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Dr. Weiwen Jiang</a:t>
            </a:r>
          </a:p>
        </p:txBody>
      </p:sp>
    </p:spTree>
    <p:extLst>
      <p:ext uri="{BB962C8B-B14F-4D97-AF65-F5344CB8AC3E}">
        <p14:creationId xmlns:p14="http://schemas.microsoft.com/office/powerpoint/2010/main" val="2057343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3" y="8"/>
            <a:ext cx="9166098" cy="1325563"/>
          </a:xfrm>
        </p:spPr>
        <p:txBody>
          <a:bodyPr/>
          <a:lstStyle/>
          <a:p>
            <a:r>
              <a:rPr lang="en-US" dirty="0"/>
              <a:t>Artificial Neuron Design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50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9984D656-E354-41AA-A2D9-B56C6E5EA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680" y="1422155"/>
            <a:ext cx="10123119" cy="543583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342900" indent="-342900" defTabSz="914400" fontAlgn="base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SzPct val="60000"/>
              <a:buFont typeface="Wingdings" charset="2"/>
              <a:buChar char="n"/>
            </a:pPr>
            <a:r>
              <a:rPr lang="en-US" sz="2600" b="1" dirty="0"/>
              <a:t>Idealized neuron models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charset="2"/>
              <a:buChar char="n"/>
            </a:pPr>
            <a:r>
              <a:rPr lang="en-US" sz="2200" dirty="0"/>
              <a:t>Idealization removes complicated details that are not essential for understanding the main principles.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charset="2"/>
              <a:buChar char="n"/>
            </a:pPr>
            <a:r>
              <a:rPr lang="en-US" sz="2200" dirty="0"/>
              <a:t>It allows us to apply mathematics and to make analogies.</a:t>
            </a:r>
          </a:p>
          <a:p>
            <a:pPr marL="342900" indent="-342900" defTabSz="914400" fontAlgn="base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SzPct val="60000"/>
              <a:buFont typeface="Wingdings" charset="2"/>
              <a:buChar char="n"/>
            </a:pPr>
            <a:r>
              <a:rPr lang="en-US" sz="2600" b="1" dirty="0"/>
              <a:t>Break the limitations on MP Neuron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charset="2"/>
              <a:buChar char="n"/>
            </a:pPr>
            <a:r>
              <a:rPr lang="en-US" sz="2200" dirty="0"/>
              <a:t>What about non-</a:t>
            </a:r>
            <a:r>
              <a:rPr lang="en-US" sz="2200" dirty="0" err="1"/>
              <a:t>boolean</a:t>
            </a:r>
            <a:r>
              <a:rPr lang="en-US" sz="2200" dirty="0"/>
              <a:t> inputs (say, real number)?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charset="2"/>
              <a:buChar char="n"/>
            </a:pPr>
            <a:r>
              <a:rPr lang="en-US" sz="2200" dirty="0"/>
              <a:t>What if we want to assign more weight (importance) to some inputs?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charset="2"/>
              <a:buChar char="n"/>
            </a:pPr>
            <a:r>
              <a:rPr lang="en-US" sz="2200" dirty="0"/>
              <a:t>Do we always need to hand code the threshold?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charset="2"/>
              <a:buChar char="n"/>
            </a:pPr>
            <a:r>
              <a:rPr lang="en-US" sz="2200" dirty="0"/>
              <a:t>What about activation functions other than threshold step function?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charset="2"/>
              <a:buChar char="n"/>
            </a:pPr>
            <a:r>
              <a:rPr lang="en-US" sz="2200" dirty="0"/>
              <a:t>What about functions which are not linearly separable ?</a:t>
            </a:r>
          </a:p>
        </p:txBody>
      </p:sp>
    </p:spTree>
    <p:extLst>
      <p:ext uri="{BB962C8B-B14F-4D97-AF65-F5344CB8AC3E}">
        <p14:creationId xmlns:p14="http://schemas.microsoft.com/office/powerpoint/2010/main" val="1716039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3" y="8"/>
            <a:ext cx="9166098" cy="1325563"/>
          </a:xfrm>
        </p:spPr>
        <p:txBody>
          <a:bodyPr/>
          <a:lstStyle/>
          <a:p>
            <a:r>
              <a:rPr lang="en-US" dirty="0"/>
              <a:t>Perceptron</a:t>
            </a:r>
            <a:br>
              <a:rPr lang="en-US" dirty="0"/>
            </a:br>
            <a:r>
              <a:rPr lang="en-US" sz="2800" dirty="0">
                <a:solidFill>
                  <a:srgbClr val="00909E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Frank Rosenblatt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@ 1958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51</a:t>
            </a:fld>
            <a:r>
              <a:rPr lang="en-US"/>
              <a:t>  |  George Mason University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813762-8910-4E5A-9765-38E056578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877647" y="37793"/>
            <a:ext cx="6310456" cy="28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FA82E8B-E1BE-4280-B50F-744F0C6FB24A}"/>
              </a:ext>
            </a:extLst>
          </p:cNvPr>
          <p:cNvSpPr/>
          <p:nvPr/>
        </p:nvSpPr>
        <p:spPr>
          <a:xfrm>
            <a:off x="4560879" y="2909208"/>
            <a:ext cx="2359344" cy="2359344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7ABBC-CD08-423E-A5B8-7DD0A0F70844}"/>
              </a:ext>
            </a:extLst>
          </p:cNvPr>
          <p:cNvSpPr txBox="1"/>
          <p:nvPr/>
        </p:nvSpPr>
        <p:spPr>
          <a:xfrm>
            <a:off x="4759501" y="2536324"/>
            <a:ext cx="196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Cell Body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C71AEB-207D-4B1A-A898-1D5187A634BD}"/>
              </a:ext>
            </a:extLst>
          </p:cNvPr>
          <p:cNvCxnSpPr>
            <a:stCxn id="2" idx="7"/>
            <a:endCxn id="2" idx="5"/>
          </p:cNvCxnSpPr>
          <p:nvPr/>
        </p:nvCxnSpPr>
        <p:spPr>
          <a:xfrm>
            <a:off x="6574705" y="3254726"/>
            <a:ext cx="0" cy="1668308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DAA4AD-B3BD-4041-95D0-78D4CD177EB3}"/>
                  </a:ext>
                </a:extLst>
              </p:cNvPr>
              <p:cNvSpPr txBox="1"/>
              <p:nvPr/>
            </p:nvSpPr>
            <p:spPr>
              <a:xfrm>
                <a:off x="6662214" y="3827270"/>
                <a:ext cx="2871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800" b="1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DAA4AD-B3BD-4041-95D0-78D4CD177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214" y="3827270"/>
                <a:ext cx="287178" cy="523220"/>
              </a:xfrm>
              <a:prstGeom prst="rect">
                <a:avLst/>
              </a:prstGeom>
              <a:blipFill>
                <a:blip r:embed="rId3"/>
                <a:stretch>
                  <a:fillRect l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B693FB-FCE8-448E-8C41-6CE11AB035E9}"/>
              </a:ext>
            </a:extLst>
          </p:cNvPr>
          <p:cNvCxnSpPr>
            <a:cxnSpLocks/>
            <a:stCxn id="16" idx="6"/>
            <a:endCxn id="2" idx="1"/>
          </p:cNvCxnSpPr>
          <p:nvPr/>
        </p:nvCxnSpPr>
        <p:spPr>
          <a:xfrm>
            <a:off x="3556472" y="2742070"/>
            <a:ext cx="1349925" cy="51265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DF325A-5992-4CD1-A667-9D09FEEAAE11}"/>
              </a:ext>
            </a:extLst>
          </p:cNvPr>
          <p:cNvCxnSpPr>
            <a:cxnSpLocks/>
            <a:stCxn id="35" idx="6"/>
            <a:endCxn id="2" idx="3"/>
          </p:cNvCxnSpPr>
          <p:nvPr/>
        </p:nvCxnSpPr>
        <p:spPr>
          <a:xfrm flipV="1">
            <a:off x="3556472" y="4923034"/>
            <a:ext cx="1349925" cy="64752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183176-6C47-4977-AC02-7BA9BDC554EB}"/>
              </a:ext>
            </a:extLst>
          </p:cNvPr>
          <p:cNvCxnSpPr>
            <a:cxnSpLocks/>
            <a:stCxn id="34" idx="6"/>
            <a:endCxn id="2" idx="2"/>
          </p:cNvCxnSpPr>
          <p:nvPr/>
        </p:nvCxnSpPr>
        <p:spPr>
          <a:xfrm>
            <a:off x="3556472" y="4088880"/>
            <a:ext cx="1004407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289ABE0-8BCF-411D-8529-5FE8A7B33ED3}"/>
              </a:ext>
            </a:extLst>
          </p:cNvPr>
          <p:cNvSpPr/>
          <p:nvPr/>
        </p:nvSpPr>
        <p:spPr>
          <a:xfrm>
            <a:off x="3182169" y="2554918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72B065-84DC-4342-8F3D-F02A42E44433}"/>
              </a:ext>
            </a:extLst>
          </p:cNvPr>
          <p:cNvSpPr txBox="1"/>
          <p:nvPr/>
        </p:nvSpPr>
        <p:spPr>
          <a:xfrm>
            <a:off x="3476395" y="4137460"/>
            <a:ext cx="116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altLang="zh-CN" b="1" dirty="0"/>
              <a:t>endrite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169BA8-C060-4548-9C48-73B3CDE01A81}"/>
              </a:ext>
            </a:extLst>
          </p:cNvPr>
          <p:cNvSpPr txBox="1"/>
          <p:nvPr/>
        </p:nvSpPr>
        <p:spPr>
          <a:xfrm>
            <a:off x="3841042" y="5388378"/>
            <a:ext cx="1209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altLang="zh-CN" b="1" dirty="0"/>
              <a:t>endrite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D951ED-7D9D-4505-B682-2E3D93952EE3}"/>
              </a:ext>
            </a:extLst>
          </p:cNvPr>
          <p:cNvSpPr txBox="1"/>
          <p:nvPr/>
        </p:nvSpPr>
        <p:spPr>
          <a:xfrm>
            <a:off x="3737881" y="2440543"/>
            <a:ext cx="1209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altLang="zh-CN" b="1" dirty="0"/>
              <a:t>endrite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3A3CB9-D1DB-47CB-88ED-53D148309777}"/>
              </a:ext>
            </a:extLst>
          </p:cNvPr>
          <p:cNvSpPr/>
          <p:nvPr/>
        </p:nvSpPr>
        <p:spPr>
          <a:xfrm>
            <a:off x="3182169" y="3901728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CE0DC1-5188-44CB-B4FB-359EEB976AF3}"/>
              </a:ext>
            </a:extLst>
          </p:cNvPr>
          <p:cNvSpPr/>
          <p:nvPr/>
        </p:nvSpPr>
        <p:spPr>
          <a:xfrm>
            <a:off x="3182169" y="5383407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47838F-30DE-4E9D-BD73-E9835ABF9C36}"/>
              </a:ext>
            </a:extLst>
          </p:cNvPr>
          <p:cNvSpPr txBox="1"/>
          <p:nvPr/>
        </p:nvSpPr>
        <p:spPr>
          <a:xfrm>
            <a:off x="2685908" y="2146758"/>
            <a:ext cx="136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Synapse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19DA93-CABE-46E1-A8FF-E03312A1AA51}"/>
              </a:ext>
            </a:extLst>
          </p:cNvPr>
          <p:cNvSpPr txBox="1"/>
          <p:nvPr/>
        </p:nvSpPr>
        <p:spPr>
          <a:xfrm>
            <a:off x="2685908" y="3472964"/>
            <a:ext cx="136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Synapse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BAD58D-1519-4F01-B9A7-7F138598E59A}"/>
              </a:ext>
            </a:extLst>
          </p:cNvPr>
          <p:cNvSpPr txBox="1"/>
          <p:nvPr/>
        </p:nvSpPr>
        <p:spPr>
          <a:xfrm>
            <a:off x="2702052" y="4915929"/>
            <a:ext cx="136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Synapse</a:t>
            </a:r>
            <a:endParaRPr lang="en-US" altLang="zh-CN" b="1" dirty="0">
              <a:solidFill>
                <a:schemeClr val="tx2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9155D8-C456-4557-A166-8A4AA3BD6EFA}"/>
              </a:ext>
            </a:extLst>
          </p:cNvPr>
          <p:cNvCxnSpPr>
            <a:cxnSpLocks/>
          </p:cNvCxnSpPr>
          <p:nvPr/>
        </p:nvCxnSpPr>
        <p:spPr>
          <a:xfrm>
            <a:off x="2031872" y="2536324"/>
            <a:ext cx="167458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188E29-E31A-4D8A-A9ED-2BF285A36297}"/>
              </a:ext>
            </a:extLst>
          </p:cNvPr>
          <p:cNvCxnSpPr>
            <a:cxnSpLocks/>
          </p:cNvCxnSpPr>
          <p:nvPr/>
        </p:nvCxnSpPr>
        <p:spPr>
          <a:xfrm>
            <a:off x="2089150" y="3886185"/>
            <a:ext cx="1571195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10F8236-0152-435B-8DD9-36533F9E9947}"/>
              </a:ext>
            </a:extLst>
          </p:cNvPr>
          <p:cNvCxnSpPr>
            <a:cxnSpLocks/>
          </p:cNvCxnSpPr>
          <p:nvPr/>
        </p:nvCxnSpPr>
        <p:spPr>
          <a:xfrm>
            <a:off x="2133600" y="5357916"/>
            <a:ext cx="144310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4" name="TextBox 2053">
                <a:extLst>
                  <a:ext uri="{FF2B5EF4-FFF2-40B4-BE49-F238E27FC236}">
                    <a16:creationId xmlns:a16="http://schemas.microsoft.com/office/drawing/2014/main" id="{DC34A44F-E896-49F6-9189-FCA8403DE3A1}"/>
                  </a:ext>
                </a:extLst>
              </p:cNvPr>
              <p:cNvSpPr txBox="1"/>
              <p:nvPr/>
            </p:nvSpPr>
            <p:spPr>
              <a:xfrm>
                <a:off x="2010949" y="2552433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54" name="TextBox 2053">
                <a:extLst>
                  <a:ext uri="{FF2B5EF4-FFF2-40B4-BE49-F238E27FC236}">
                    <a16:creationId xmlns:a16="http://schemas.microsoft.com/office/drawing/2014/main" id="{DC34A44F-E896-49F6-9189-FCA8403DE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949" y="2552433"/>
                <a:ext cx="388055" cy="369332"/>
              </a:xfrm>
              <a:prstGeom prst="rect">
                <a:avLst/>
              </a:prstGeom>
              <a:blipFill>
                <a:blip r:embed="rId4"/>
                <a:stretch>
                  <a:fillRect l="-9375" r="-4688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3D056C-4902-4832-84C2-C987D8683415}"/>
                  </a:ext>
                </a:extLst>
              </p:cNvPr>
              <p:cNvSpPr txBox="1"/>
              <p:nvPr/>
            </p:nvSpPr>
            <p:spPr>
              <a:xfrm>
                <a:off x="2014276" y="3842296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3D056C-4902-4832-84C2-C987D8683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276" y="3842296"/>
                <a:ext cx="388055" cy="369332"/>
              </a:xfrm>
              <a:prstGeom prst="rect">
                <a:avLst/>
              </a:prstGeom>
              <a:blipFill>
                <a:blip r:embed="rId5"/>
                <a:stretch>
                  <a:fillRect l="-6250" r="-468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05E82F-40BF-4AF8-8BB1-994D33A02F53}"/>
                  </a:ext>
                </a:extLst>
              </p:cNvPr>
              <p:cNvSpPr txBox="1"/>
              <p:nvPr/>
            </p:nvSpPr>
            <p:spPr>
              <a:xfrm>
                <a:off x="2032750" y="5357916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05E82F-40BF-4AF8-8BB1-994D33A02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750" y="5357916"/>
                <a:ext cx="388055" cy="369332"/>
              </a:xfrm>
              <a:prstGeom prst="rect">
                <a:avLst/>
              </a:prstGeom>
              <a:blipFill>
                <a:blip r:embed="rId6"/>
                <a:stretch>
                  <a:fillRect l="-7813" r="-468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EB298C9-AE03-48B1-BFCE-E18C44678565}"/>
                  </a:ext>
                </a:extLst>
              </p:cNvPr>
              <p:cNvSpPr txBox="1"/>
              <p:nvPr/>
            </p:nvSpPr>
            <p:spPr>
              <a:xfrm>
                <a:off x="3169955" y="2873096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EB298C9-AE03-48B1-BFCE-E18C44678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55" y="2873096"/>
                <a:ext cx="444994" cy="369332"/>
              </a:xfrm>
              <a:prstGeom prst="rect">
                <a:avLst/>
              </a:prstGeom>
              <a:blipFill>
                <a:blip r:embed="rId7"/>
                <a:stretch>
                  <a:fillRect l="-6849" r="-2740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86F6EF2-AB48-4722-B561-E46917FB85FD}"/>
                  </a:ext>
                </a:extLst>
              </p:cNvPr>
              <p:cNvSpPr txBox="1"/>
              <p:nvPr/>
            </p:nvSpPr>
            <p:spPr>
              <a:xfrm>
                <a:off x="3138827" y="4270890"/>
                <a:ext cx="437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86F6EF2-AB48-4722-B561-E46917FB8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827" y="4270890"/>
                <a:ext cx="437876" cy="369332"/>
              </a:xfrm>
              <a:prstGeom prst="rect">
                <a:avLst/>
              </a:prstGeom>
              <a:blipFill>
                <a:blip r:embed="rId8"/>
                <a:stretch>
                  <a:fillRect l="-8333" r="-2778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D0FA969-F95B-4803-9A39-AC88D8BD0865}"/>
                  </a:ext>
                </a:extLst>
              </p:cNvPr>
              <p:cNvSpPr txBox="1"/>
              <p:nvPr/>
            </p:nvSpPr>
            <p:spPr>
              <a:xfrm>
                <a:off x="3169955" y="5809483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D0FA969-F95B-4803-9A39-AC88D8BD0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55" y="5809483"/>
                <a:ext cx="444994" cy="369332"/>
              </a:xfrm>
              <a:prstGeom prst="rect">
                <a:avLst/>
              </a:prstGeom>
              <a:blipFill>
                <a:blip r:embed="rId9"/>
                <a:stretch>
                  <a:fillRect l="-6849" r="-2740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E1B887-991B-4B61-8CAE-B2BE7EAD8A58}"/>
                  </a:ext>
                </a:extLst>
              </p:cNvPr>
              <p:cNvSpPr txBox="1"/>
              <p:nvPr/>
            </p:nvSpPr>
            <p:spPr>
              <a:xfrm>
                <a:off x="4759501" y="3713572"/>
                <a:ext cx="1654556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E1B887-991B-4B61-8CAE-B2BE7EAD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501" y="3713572"/>
                <a:ext cx="1654556" cy="894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6E4AEBC-C118-476D-8D91-C86F09C433FC}"/>
              </a:ext>
            </a:extLst>
          </p:cNvPr>
          <p:cNvCxnSpPr>
            <a:cxnSpLocks/>
          </p:cNvCxnSpPr>
          <p:nvPr/>
        </p:nvCxnSpPr>
        <p:spPr>
          <a:xfrm flipV="1">
            <a:off x="6920223" y="4088880"/>
            <a:ext cx="4808227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1425B5E5-3948-4B91-BCC6-C37EF778E9CF}"/>
              </a:ext>
            </a:extLst>
          </p:cNvPr>
          <p:cNvSpPr/>
          <p:nvPr/>
        </p:nvSpPr>
        <p:spPr>
          <a:xfrm>
            <a:off x="9630672" y="4093035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EFC9FD5-66E3-468C-8E7D-14A1847AD2F6}"/>
              </a:ext>
            </a:extLst>
          </p:cNvPr>
          <p:cNvCxnSpPr>
            <a:cxnSpLocks/>
            <a:stCxn id="77" idx="4"/>
          </p:cNvCxnSpPr>
          <p:nvPr/>
        </p:nvCxnSpPr>
        <p:spPr>
          <a:xfrm flipH="1">
            <a:off x="9817823" y="4467338"/>
            <a:ext cx="1" cy="4556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EA279F09-82F8-43E6-B655-F1AB479EDADF}"/>
              </a:ext>
            </a:extLst>
          </p:cNvPr>
          <p:cNvSpPr/>
          <p:nvPr/>
        </p:nvSpPr>
        <p:spPr>
          <a:xfrm>
            <a:off x="10192510" y="3699034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F72672C-FC6A-45FC-B8F7-3B3BEDFA3CD1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10379662" y="3292935"/>
            <a:ext cx="0" cy="4060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917E1C3D-D34D-47B0-9A2E-B8143116950C}"/>
              </a:ext>
            </a:extLst>
          </p:cNvPr>
          <p:cNvSpPr/>
          <p:nvPr/>
        </p:nvSpPr>
        <p:spPr>
          <a:xfrm>
            <a:off x="10679561" y="4111620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AAA0F4B-ED9E-4164-9F9A-2D58F7174F19}"/>
              </a:ext>
            </a:extLst>
          </p:cNvPr>
          <p:cNvCxnSpPr>
            <a:cxnSpLocks/>
            <a:stCxn id="83" idx="4"/>
          </p:cNvCxnSpPr>
          <p:nvPr/>
        </p:nvCxnSpPr>
        <p:spPr>
          <a:xfrm flipH="1">
            <a:off x="10866712" y="4485923"/>
            <a:ext cx="1" cy="4556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A28C95C-C8F2-416D-B804-70F0FD7910A8}"/>
              </a:ext>
            </a:extLst>
          </p:cNvPr>
          <p:cNvSpPr txBox="1"/>
          <p:nvPr/>
        </p:nvSpPr>
        <p:spPr>
          <a:xfrm>
            <a:off x="7538556" y="4137460"/>
            <a:ext cx="123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A</a:t>
            </a:r>
            <a:r>
              <a:rPr lang="en-US" altLang="zh-CN" b="1" dirty="0">
                <a:solidFill>
                  <a:srgbClr val="C00000"/>
                </a:solidFill>
              </a:rPr>
              <a:t>xon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7F78BC6-540C-4975-B3D0-C181B836B68E}"/>
              </a:ext>
            </a:extLst>
          </p:cNvPr>
          <p:cNvSpPr/>
          <p:nvPr/>
        </p:nvSpPr>
        <p:spPr>
          <a:xfrm>
            <a:off x="6012556" y="6075294"/>
            <a:ext cx="5303142" cy="226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6E096A-7814-4D64-9B19-678B48308486}"/>
              </a:ext>
            </a:extLst>
          </p:cNvPr>
          <p:cNvSpPr txBox="1"/>
          <p:nvPr/>
        </p:nvSpPr>
        <p:spPr>
          <a:xfrm>
            <a:off x="6624827" y="5755188"/>
            <a:ext cx="407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essage Travel Direction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1506802-69F5-448D-94B6-E4916CACEEA5}"/>
                  </a:ext>
                </a:extLst>
              </p:cNvPr>
              <p:cNvSpPr txBox="1"/>
              <p:nvPr/>
            </p:nvSpPr>
            <p:spPr>
              <a:xfrm>
                <a:off x="6967340" y="2780055"/>
                <a:ext cx="2883097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4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1506802-69F5-448D-94B6-E4916CACE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340" y="2780055"/>
                <a:ext cx="2883097" cy="11890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F6F5C4D9-3FAE-4462-BBDD-F811E97F068E}"/>
              </a:ext>
            </a:extLst>
          </p:cNvPr>
          <p:cNvSpPr/>
          <p:nvPr/>
        </p:nvSpPr>
        <p:spPr>
          <a:xfrm>
            <a:off x="11156951" y="3691838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79FF05C-5E3D-48B8-B06E-2E80C128F900}"/>
              </a:ext>
            </a:extLst>
          </p:cNvPr>
          <p:cNvCxnSpPr>
            <a:cxnSpLocks/>
            <a:endCxn id="100" idx="0"/>
          </p:cNvCxnSpPr>
          <p:nvPr/>
        </p:nvCxnSpPr>
        <p:spPr>
          <a:xfrm>
            <a:off x="11344103" y="3285739"/>
            <a:ext cx="0" cy="4060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9020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7335C83A-9325-4BD7-B77A-C3359503BEB2}"/>
              </a:ext>
            </a:extLst>
          </p:cNvPr>
          <p:cNvSpPr/>
          <p:nvPr/>
        </p:nvSpPr>
        <p:spPr>
          <a:xfrm>
            <a:off x="7286064" y="1612578"/>
            <a:ext cx="4834226" cy="40492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Rectangle: Rounded Corners 2047">
            <a:extLst>
              <a:ext uri="{FF2B5EF4-FFF2-40B4-BE49-F238E27FC236}">
                <a16:creationId xmlns:a16="http://schemas.microsoft.com/office/drawing/2014/main" id="{B8A2919B-876A-49A3-933B-8383B66972A9}"/>
              </a:ext>
            </a:extLst>
          </p:cNvPr>
          <p:cNvSpPr/>
          <p:nvPr/>
        </p:nvSpPr>
        <p:spPr>
          <a:xfrm>
            <a:off x="1394348" y="1612578"/>
            <a:ext cx="4834226" cy="40492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3" y="8"/>
            <a:ext cx="9166098" cy="1325563"/>
          </a:xfrm>
        </p:spPr>
        <p:txBody>
          <a:bodyPr/>
          <a:lstStyle/>
          <a:p>
            <a:r>
              <a:rPr lang="en-US" dirty="0"/>
              <a:t>Perceptron</a:t>
            </a:r>
            <a:br>
              <a:rPr lang="en-US" dirty="0"/>
            </a:br>
            <a:r>
              <a:rPr lang="en-US" sz="2800" dirty="0">
                <a:solidFill>
                  <a:srgbClr val="00909E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What is Bias b?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52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FA82E8B-E1BE-4280-B50F-744F0C6FB24A}"/>
              </a:ext>
            </a:extLst>
          </p:cNvPr>
          <p:cNvSpPr/>
          <p:nvPr/>
        </p:nvSpPr>
        <p:spPr>
          <a:xfrm>
            <a:off x="2969982" y="2438641"/>
            <a:ext cx="2359344" cy="2359344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7ABBC-CD08-423E-A5B8-7DD0A0F70844}"/>
              </a:ext>
            </a:extLst>
          </p:cNvPr>
          <p:cNvSpPr txBox="1"/>
          <p:nvPr/>
        </p:nvSpPr>
        <p:spPr>
          <a:xfrm>
            <a:off x="3168604" y="2065757"/>
            <a:ext cx="196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Cell Body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C71AEB-207D-4B1A-A898-1D5187A634BD}"/>
              </a:ext>
            </a:extLst>
          </p:cNvPr>
          <p:cNvCxnSpPr>
            <a:stCxn id="2" idx="7"/>
            <a:endCxn id="2" idx="5"/>
          </p:cNvCxnSpPr>
          <p:nvPr/>
        </p:nvCxnSpPr>
        <p:spPr>
          <a:xfrm>
            <a:off x="4983808" y="2784159"/>
            <a:ext cx="0" cy="1668308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DAA4AD-B3BD-4041-95D0-78D4CD177EB3}"/>
                  </a:ext>
                </a:extLst>
              </p:cNvPr>
              <p:cNvSpPr txBox="1"/>
              <p:nvPr/>
            </p:nvSpPr>
            <p:spPr>
              <a:xfrm>
                <a:off x="5071317" y="3356703"/>
                <a:ext cx="2871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800" b="1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DAA4AD-B3BD-4041-95D0-78D4CD177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17" y="3356703"/>
                <a:ext cx="287178" cy="523220"/>
              </a:xfrm>
              <a:prstGeom prst="rect">
                <a:avLst/>
              </a:prstGeom>
              <a:blipFill>
                <a:blip r:embed="rId2"/>
                <a:stretch>
                  <a:fillRect l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B693FB-FCE8-448E-8C41-6CE11AB035E9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965575" y="2271503"/>
            <a:ext cx="1349925" cy="51265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DF325A-5992-4CD1-A667-9D09FEEAAE11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965575" y="4452467"/>
            <a:ext cx="1349925" cy="64752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183176-6C47-4977-AC02-7BA9BDC554EB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1965575" y="3618313"/>
            <a:ext cx="1004407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4" name="TextBox 2053">
                <a:extLst>
                  <a:ext uri="{FF2B5EF4-FFF2-40B4-BE49-F238E27FC236}">
                    <a16:creationId xmlns:a16="http://schemas.microsoft.com/office/drawing/2014/main" id="{DC34A44F-E896-49F6-9189-FCA8403DE3A1}"/>
                  </a:ext>
                </a:extLst>
              </p:cNvPr>
              <p:cNvSpPr txBox="1"/>
              <p:nvPr/>
            </p:nvSpPr>
            <p:spPr>
              <a:xfrm>
                <a:off x="1431580" y="1970746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54" name="TextBox 2053">
                <a:extLst>
                  <a:ext uri="{FF2B5EF4-FFF2-40B4-BE49-F238E27FC236}">
                    <a16:creationId xmlns:a16="http://schemas.microsoft.com/office/drawing/2014/main" id="{DC34A44F-E896-49F6-9189-FCA8403DE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580" y="1970746"/>
                <a:ext cx="388055" cy="369332"/>
              </a:xfrm>
              <a:prstGeom prst="rect">
                <a:avLst/>
              </a:prstGeom>
              <a:blipFill>
                <a:blip r:embed="rId3"/>
                <a:stretch>
                  <a:fillRect l="-9524" r="-634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3D056C-4902-4832-84C2-C987D8683415}"/>
                  </a:ext>
                </a:extLst>
              </p:cNvPr>
              <p:cNvSpPr txBox="1"/>
              <p:nvPr/>
            </p:nvSpPr>
            <p:spPr>
              <a:xfrm>
                <a:off x="1434907" y="3260609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3D056C-4902-4832-84C2-C987D8683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907" y="3260609"/>
                <a:ext cx="388055" cy="369332"/>
              </a:xfrm>
              <a:prstGeom prst="rect">
                <a:avLst/>
              </a:prstGeom>
              <a:blipFill>
                <a:blip r:embed="rId4"/>
                <a:stretch>
                  <a:fillRect l="-6250" r="-4688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05E82F-40BF-4AF8-8BB1-994D33A02F53}"/>
                  </a:ext>
                </a:extLst>
              </p:cNvPr>
              <p:cNvSpPr txBox="1"/>
              <p:nvPr/>
            </p:nvSpPr>
            <p:spPr>
              <a:xfrm>
                <a:off x="1453381" y="4776229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05E82F-40BF-4AF8-8BB1-994D33A02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381" y="4776229"/>
                <a:ext cx="388055" cy="369332"/>
              </a:xfrm>
              <a:prstGeom prst="rect">
                <a:avLst/>
              </a:prstGeom>
              <a:blipFill>
                <a:blip r:embed="rId5"/>
                <a:stretch>
                  <a:fillRect l="-7813" r="-4688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EB298C9-AE03-48B1-BFCE-E18C44678565}"/>
                  </a:ext>
                </a:extLst>
              </p:cNvPr>
              <p:cNvSpPr txBox="1"/>
              <p:nvPr/>
            </p:nvSpPr>
            <p:spPr>
              <a:xfrm>
                <a:off x="2524568" y="200150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EB298C9-AE03-48B1-BFCE-E18C44678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68" y="2001507"/>
                <a:ext cx="444994" cy="369332"/>
              </a:xfrm>
              <a:prstGeom prst="rect">
                <a:avLst/>
              </a:prstGeom>
              <a:blipFill>
                <a:blip r:embed="rId6"/>
                <a:stretch>
                  <a:fillRect l="-6849" r="-2740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86F6EF2-AB48-4722-B561-E46917FB85FD}"/>
                  </a:ext>
                </a:extLst>
              </p:cNvPr>
              <p:cNvSpPr txBox="1"/>
              <p:nvPr/>
            </p:nvSpPr>
            <p:spPr>
              <a:xfrm>
                <a:off x="2305630" y="3160423"/>
                <a:ext cx="437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86F6EF2-AB48-4722-B561-E46917FB8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630" y="3160423"/>
                <a:ext cx="437876" cy="369332"/>
              </a:xfrm>
              <a:prstGeom prst="rect">
                <a:avLst/>
              </a:prstGeom>
              <a:blipFill>
                <a:blip r:embed="rId7"/>
                <a:stretch>
                  <a:fillRect l="-6944" r="-277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D0FA969-F95B-4803-9A39-AC88D8BD0865}"/>
                  </a:ext>
                </a:extLst>
              </p:cNvPr>
              <p:cNvSpPr txBox="1"/>
              <p:nvPr/>
            </p:nvSpPr>
            <p:spPr>
              <a:xfrm>
                <a:off x="2540014" y="424605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D0FA969-F95B-4803-9A39-AC88D8BD0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14" y="4246057"/>
                <a:ext cx="444994" cy="369332"/>
              </a:xfrm>
              <a:prstGeom prst="rect">
                <a:avLst/>
              </a:prstGeom>
              <a:blipFill>
                <a:blip r:embed="rId8"/>
                <a:stretch>
                  <a:fillRect l="-8219" r="-2740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E1B887-991B-4B61-8CAE-B2BE7EAD8A58}"/>
                  </a:ext>
                </a:extLst>
              </p:cNvPr>
              <p:cNvSpPr txBox="1"/>
              <p:nvPr/>
            </p:nvSpPr>
            <p:spPr>
              <a:xfrm>
                <a:off x="3168604" y="3243005"/>
                <a:ext cx="1654556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E1B887-991B-4B61-8CAE-B2BE7EAD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604" y="3243005"/>
                <a:ext cx="1654556" cy="894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6E4AEBC-C118-476D-8D91-C86F09C433FC}"/>
              </a:ext>
            </a:extLst>
          </p:cNvPr>
          <p:cNvCxnSpPr>
            <a:cxnSpLocks/>
          </p:cNvCxnSpPr>
          <p:nvPr/>
        </p:nvCxnSpPr>
        <p:spPr>
          <a:xfrm flipV="1">
            <a:off x="5329326" y="3618316"/>
            <a:ext cx="836863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2D3AFCE3-FE8A-48E0-9B71-B7E1B5AC96F6}"/>
              </a:ext>
            </a:extLst>
          </p:cNvPr>
          <p:cNvSpPr/>
          <p:nvPr/>
        </p:nvSpPr>
        <p:spPr>
          <a:xfrm>
            <a:off x="8876351" y="2195929"/>
            <a:ext cx="2359344" cy="2359344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60D36C-3F1F-44AA-BA0F-F790C01AC93A}"/>
              </a:ext>
            </a:extLst>
          </p:cNvPr>
          <p:cNvSpPr txBox="1"/>
          <p:nvPr/>
        </p:nvSpPr>
        <p:spPr>
          <a:xfrm>
            <a:off x="9074973" y="1823045"/>
            <a:ext cx="196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Cell Body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3D7515C-EAAC-4BDC-B4A4-2025FB35AD61}"/>
              </a:ext>
            </a:extLst>
          </p:cNvPr>
          <p:cNvCxnSpPr>
            <a:cxnSpLocks/>
            <a:stCxn id="50" idx="7"/>
            <a:endCxn id="50" idx="5"/>
          </p:cNvCxnSpPr>
          <p:nvPr/>
        </p:nvCxnSpPr>
        <p:spPr>
          <a:xfrm>
            <a:off x="10890177" y="2541447"/>
            <a:ext cx="0" cy="1668308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BF08DED-4CEA-420D-9082-88B2F95093F1}"/>
                  </a:ext>
                </a:extLst>
              </p:cNvPr>
              <p:cNvSpPr txBox="1"/>
              <p:nvPr/>
            </p:nvSpPr>
            <p:spPr>
              <a:xfrm>
                <a:off x="10977686" y="3113991"/>
                <a:ext cx="2871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800" b="1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BF08DED-4CEA-420D-9082-88B2F9509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86" y="3113991"/>
                <a:ext cx="287178" cy="523220"/>
              </a:xfrm>
              <a:prstGeom prst="rect">
                <a:avLst/>
              </a:prstGeom>
              <a:blipFill>
                <a:blip r:embed="rId10"/>
                <a:stretch>
                  <a:fillRect l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643E9A5-AF45-4193-8712-DCD7F059CA7E}"/>
              </a:ext>
            </a:extLst>
          </p:cNvPr>
          <p:cNvCxnSpPr>
            <a:cxnSpLocks/>
          </p:cNvCxnSpPr>
          <p:nvPr/>
        </p:nvCxnSpPr>
        <p:spPr>
          <a:xfrm>
            <a:off x="7871944" y="2028791"/>
            <a:ext cx="1173860" cy="84439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0E3C4BD-A812-4F43-A213-F36A7E3D049C}"/>
              </a:ext>
            </a:extLst>
          </p:cNvPr>
          <p:cNvCxnSpPr>
            <a:cxnSpLocks/>
          </p:cNvCxnSpPr>
          <p:nvPr/>
        </p:nvCxnSpPr>
        <p:spPr>
          <a:xfrm flipV="1">
            <a:off x="7886382" y="3891850"/>
            <a:ext cx="1054850" cy="57536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A2957CB-D7E5-447F-8822-21C17C414AC3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7747805" y="2917711"/>
            <a:ext cx="1128546" cy="45789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293EE14-188D-444D-95BE-D985732B2BA1}"/>
                  </a:ext>
                </a:extLst>
              </p:cNvPr>
              <p:cNvSpPr txBox="1"/>
              <p:nvPr/>
            </p:nvSpPr>
            <p:spPr>
              <a:xfrm>
                <a:off x="7359750" y="1829596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293EE14-188D-444D-95BE-D985732B2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750" y="1829596"/>
                <a:ext cx="388055" cy="369332"/>
              </a:xfrm>
              <a:prstGeom prst="rect">
                <a:avLst/>
              </a:prstGeom>
              <a:blipFill>
                <a:blip r:embed="rId11"/>
                <a:stretch>
                  <a:fillRect l="-7813" r="-468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5D5193-78BF-49CA-96AF-4BCE5FDAF617}"/>
                  </a:ext>
                </a:extLst>
              </p:cNvPr>
              <p:cNvSpPr txBox="1"/>
              <p:nvPr/>
            </p:nvSpPr>
            <p:spPr>
              <a:xfrm>
                <a:off x="7294869" y="2630961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5D5193-78BF-49CA-96AF-4BCE5FDAF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869" y="2630961"/>
                <a:ext cx="388055" cy="369332"/>
              </a:xfrm>
              <a:prstGeom prst="rect">
                <a:avLst/>
              </a:prstGeom>
              <a:blipFill>
                <a:blip r:embed="rId12"/>
                <a:stretch>
                  <a:fillRect l="-7937" r="-634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A07D793-A8FF-4EC2-ADF3-57FB6E4AE44E}"/>
                  </a:ext>
                </a:extLst>
              </p:cNvPr>
              <p:cNvSpPr txBox="1"/>
              <p:nvPr/>
            </p:nvSpPr>
            <p:spPr>
              <a:xfrm>
                <a:off x="7410819" y="4197848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A07D793-A8FF-4EC2-ADF3-57FB6E4AE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819" y="4197848"/>
                <a:ext cx="388055" cy="369332"/>
              </a:xfrm>
              <a:prstGeom prst="rect">
                <a:avLst/>
              </a:prstGeom>
              <a:blipFill>
                <a:blip r:embed="rId13"/>
                <a:stretch>
                  <a:fillRect l="-9524" r="-634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A716518-1AEA-4A52-BDA3-230C4148DE11}"/>
                  </a:ext>
                </a:extLst>
              </p:cNvPr>
              <p:cNvSpPr txBox="1"/>
              <p:nvPr/>
            </p:nvSpPr>
            <p:spPr>
              <a:xfrm>
                <a:off x="8430937" y="1758795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A716518-1AEA-4A52-BDA3-230C4148D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937" y="1758795"/>
                <a:ext cx="444994" cy="369332"/>
              </a:xfrm>
              <a:prstGeom prst="rect">
                <a:avLst/>
              </a:prstGeom>
              <a:blipFill>
                <a:blip r:embed="rId14"/>
                <a:stretch>
                  <a:fillRect l="-6849" r="-2740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261B82-2724-481A-8042-418937CA89B3}"/>
                  </a:ext>
                </a:extLst>
              </p:cNvPr>
              <p:cNvSpPr txBox="1"/>
              <p:nvPr/>
            </p:nvSpPr>
            <p:spPr>
              <a:xfrm>
                <a:off x="8211999" y="2659002"/>
                <a:ext cx="437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261B82-2724-481A-8042-418937CA8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999" y="2659002"/>
                <a:ext cx="437876" cy="369332"/>
              </a:xfrm>
              <a:prstGeom prst="rect">
                <a:avLst/>
              </a:prstGeom>
              <a:blipFill>
                <a:blip r:embed="rId15"/>
                <a:stretch>
                  <a:fillRect l="-6944" r="-277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C1928CE-4E44-49A8-A7A3-E966040B82E5}"/>
                  </a:ext>
                </a:extLst>
              </p:cNvPr>
              <p:cNvSpPr txBox="1"/>
              <p:nvPr/>
            </p:nvSpPr>
            <p:spPr>
              <a:xfrm>
                <a:off x="8198081" y="3577950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C1928CE-4E44-49A8-A7A3-E966040B8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081" y="3577950"/>
                <a:ext cx="444994" cy="369332"/>
              </a:xfrm>
              <a:prstGeom prst="rect">
                <a:avLst/>
              </a:prstGeom>
              <a:blipFill>
                <a:blip r:embed="rId16"/>
                <a:stretch>
                  <a:fillRect l="-8219" r="-2740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4EA7B54-4C5C-436B-BF3B-318E5563B45C}"/>
                  </a:ext>
                </a:extLst>
              </p:cNvPr>
              <p:cNvSpPr txBox="1"/>
              <p:nvPr/>
            </p:nvSpPr>
            <p:spPr>
              <a:xfrm>
                <a:off x="9407455" y="2964789"/>
                <a:ext cx="1120178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4EA7B54-4C5C-436B-BF3B-318E5563B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455" y="2964789"/>
                <a:ext cx="1120178" cy="8942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60D89F7-91BB-4381-8665-EB135B0A4065}"/>
              </a:ext>
            </a:extLst>
          </p:cNvPr>
          <p:cNvCxnSpPr>
            <a:cxnSpLocks/>
          </p:cNvCxnSpPr>
          <p:nvPr/>
        </p:nvCxnSpPr>
        <p:spPr>
          <a:xfrm flipV="1">
            <a:off x="11235695" y="3375604"/>
            <a:ext cx="836863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53C6A0F-F0D4-46F2-B99B-05DC19724F07}"/>
              </a:ext>
            </a:extLst>
          </p:cNvPr>
          <p:cNvCxnSpPr>
            <a:cxnSpLocks/>
            <a:endCxn id="50" idx="3"/>
          </p:cNvCxnSpPr>
          <p:nvPr/>
        </p:nvCxnSpPr>
        <p:spPr>
          <a:xfrm flipV="1">
            <a:off x="8025350" y="4209755"/>
            <a:ext cx="1196519" cy="106677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36AF508-5681-4F89-AC1D-1E66E4FD17CF}"/>
                  </a:ext>
                </a:extLst>
              </p:cNvPr>
              <p:cNvSpPr txBox="1"/>
              <p:nvPr/>
            </p:nvSpPr>
            <p:spPr>
              <a:xfrm>
                <a:off x="8452815" y="4781730"/>
                <a:ext cx="1244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36AF508-5681-4F89-AC1D-1E66E4FD1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815" y="4781730"/>
                <a:ext cx="1244315" cy="369332"/>
              </a:xfrm>
              <a:prstGeom prst="rect">
                <a:avLst/>
              </a:prstGeom>
              <a:blipFill>
                <a:blip r:embed="rId18"/>
                <a:stretch>
                  <a:fillRect l="-2451" r="-4902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9E0AE36-3169-4658-B7CD-35B8ACEEB72B}"/>
                  </a:ext>
                </a:extLst>
              </p:cNvPr>
              <p:cNvSpPr txBox="1"/>
              <p:nvPr/>
            </p:nvSpPr>
            <p:spPr>
              <a:xfrm>
                <a:off x="7467600" y="5023694"/>
                <a:ext cx="2584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9E0AE36-3169-4658-B7CD-35B8ACEE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5023694"/>
                <a:ext cx="258404" cy="369332"/>
              </a:xfrm>
              <a:prstGeom prst="rect">
                <a:avLst/>
              </a:prstGeom>
              <a:blipFill>
                <a:blip r:embed="rId19"/>
                <a:stretch>
                  <a:fillRect l="-26190" r="-23810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Equals 30">
            <a:extLst>
              <a:ext uri="{FF2B5EF4-FFF2-40B4-BE49-F238E27FC236}">
                <a16:creationId xmlns:a16="http://schemas.microsoft.com/office/drawing/2014/main" id="{964501DB-705F-4C5B-968A-CB2F57108606}"/>
              </a:ext>
            </a:extLst>
          </p:cNvPr>
          <p:cNvSpPr/>
          <p:nvPr/>
        </p:nvSpPr>
        <p:spPr>
          <a:xfrm>
            <a:off x="6166189" y="3115333"/>
            <a:ext cx="1193427" cy="83329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060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Rectangle: Rounded Corners 2047">
            <a:extLst>
              <a:ext uri="{FF2B5EF4-FFF2-40B4-BE49-F238E27FC236}">
                <a16:creationId xmlns:a16="http://schemas.microsoft.com/office/drawing/2014/main" id="{B8A2919B-876A-49A3-933B-8383B66972A9}"/>
              </a:ext>
            </a:extLst>
          </p:cNvPr>
          <p:cNvSpPr/>
          <p:nvPr/>
        </p:nvSpPr>
        <p:spPr>
          <a:xfrm>
            <a:off x="1394348" y="1612578"/>
            <a:ext cx="4834226" cy="40492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3" y="8"/>
            <a:ext cx="9166098" cy="1325563"/>
          </a:xfrm>
        </p:spPr>
        <p:txBody>
          <a:bodyPr/>
          <a:lstStyle/>
          <a:p>
            <a:r>
              <a:rPr lang="en-US" dirty="0"/>
              <a:t>Perceptron</a:t>
            </a:r>
            <a:br>
              <a:rPr lang="en-US" dirty="0"/>
            </a:br>
            <a:r>
              <a:rPr lang="en-US" sz="2800" dirty="0">
                <a:solidFill>
                  <a:srgbClr val="00909E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Effect of bias b on Threshold Step activation function.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53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FA82E8B-E1BE-4280-B50F-744F0C6FB24A}"/>
              </a:ext>
            </a:extLst>
          </p:cNvPr>
          <p:cNvSpPr/>
          <p:nvPr/>
        </p:nvSpPr>
        <p:spPr>
          <a:xfrm>
            <a:off x="2969982" y="2438641"/>
            <a:ext cx="2359344" cy="2359344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7ABBC-CD08-423E-A5B8-7DD0A0F70844}"/>
              </a:ext>
            </a:extLst>
          </p:cNvPr>
          <p:cNvSpPr txBox="1"/>
          <p:nvPr/>
        </p:nvSpPr>
        <p:spPr>
          <a:xfrm>
            <a:off x="3168604" y="2065757"/>
            <a:ext cx="196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Cell Body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C71AEB-207D-4B1A-A898-1D5187A634BD}"/>
              </a:ext>
            </a:extLst>
          </p:cNvPr>
          <p:cNvCxnSpPr>
            <a:stCxn id="2" idx="7"/>
            <a:endCxn id="2" idx="5"/>
          </p:cNvCxnSpPr>
          <p:nvPr/>
        </p:nvCxnSpPr>
        <p:spPr>
          <a:xfrm>
            <a:off x="4983808" y="2784159"/>
            <a:ext cx="0" cy="1668308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DAA4AD-B3BD-4041-95D0-78D4CD177EB3}"/>
                  </a:ext>
                </a:extLst>
              </p:cNvPr>
              <p:cNvSpPr txBox="1"/>
              <p:nvPr/>
            </p:nvSpPr>
            <p:spPr>
              <a:xfrm>
                <a:off x="5071317" y="3356703"/>
                <a:ext cx="2871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800" b="1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DAA4AD-B3BD-4041-95D0-78D4CD177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17" y="3356703"/>
                <a:ext cx="287178" cy="523220"/>
              </a:xfrm>
              <a:prstGeom prst="rect">
                <a:avLst/>
              </a:prstGeom>
              <a:blipFill>
                <a:blip r:embed="rId2"/>
                <a:stretch>
                  <a:fillRect l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B693FB-FCE8-448E-8C41-6CE11AB035E9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965575" y="2271503"/>
            <a:ext cx="1349925" cy="51265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DF325A-5992-4CD1-A667-9D09FEEAAE11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1965575" y="4452467"/>
            <a:ext cx="1349925" cy="64752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183176-6C47-4977-AC02-7BA9BDC554EB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1965575" y="3618313"/>
            <a:ext cx="1004407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4" name="TextBox 2053">
                <a:extLst>
                  <a:ext uri="{FF2B5EF4-FFF2-40B4-BE49-F238E27FC236}">
                    <a16:creationId xmlns:a16="http://schemas.microsoft.com/office/drawing/2014/main" id="{DC34A44F-E896-49F6-9189-FCA8403DE3A1}"/>
                  </a:ext>
                </a:extLst>
              </p:cNvPr>
              <p:cNvSpPr txBox="1"/>
              <p:nvPr/>
            </p:nvSpPr>
            <p:spPr>
              <a:xfrm>
                <a:off x="1431580" y="1970746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54" name="TextBox 2053">
                <a:extLst>
                  <a:ext uri="{FF2B5EF4-FFF2-40B4-BE49-F238E27FC236}">
                    <a16:creationId xmlns:a16="http://schemas.microsoft.com/office/drawing/2014/main" id="{DC34A44F-E896-49F6-9189-FCA8403DE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580" y="1970746"/>
                <a:ext cx="388055" cy="369332"/>
              </a:xfrm>
              <a:prstGeom prst="rect">
                <a:avLst/>
              </a:prstGeom>
              <a:blipFill>
                <a:blip r:embed="rId3"/>
                <a:stretch>
                  <a:fillRect l="-9524" r="-634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3D056C-4902-4832-84C2-C987D8683415}"/>
                  </a:ext>
                </a:extLst>
              </p:cNvPr>
              <p:cNvSpPr txBox="1"/>
              <p:nvPr/>
            </p:nvSpPr>
            <p:spPr>
              <a:xfrm>
                <a:off x="1434907" y="3260609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3D056C-4902-4832-84C2-C987D8683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907" y="3260609"/>
                <a:ext cx="388055" cy="369332"/>
              </a:xfrm>
              <a:prstGeom prst="rect">
                <a:avLst/>
              </a:prstGeom>
              <a:blipFill>
                <a:blip r:embed="rId4"/>
                <a:stretch>
                  <a:fillRect l="-6250" r="-4688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05E82F-40BF-4AF8-8BB1-994D33A02F53}"/>
                  </a:ext>
                </a:extLst>
              </p:cNvPr>
              <p:cNvSpPr txBox="1"/>
              <p:nvPr/>
            </p:nvSpPr>
            <p:spPr>
              <a:xfrm>
                <a:off x="1453381" y="4776229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05E82F-40BF-4AF8-8BB1-994D33A02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381" y="4776229"/>
                <a:ext cx="388055" cy="369332"/>
              </a:xfrm>
              <a:prstGeom prst="rect">
                <a:avLst/>
              </a:prstGeom>
              <a:blipFill>
                <a:blip r:embed="rId5"/>
                <a:stretch>
                  <a:fillRect l="-7813" r="-4688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EB298C9-AE03-48B1-BFCE-E18C44678565}"/>
                  </a:ext>
                </a:extLst>
              </p:cNvPr>
              <p:cNvSpPr txBox="1"/>
              <p:nvPr/>
            </p:nvSpPr>
            <p:spPr>
              <a:xfrm>
                <a:off x="2524568" y="200150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EB298C9-AE03-48B1-BFCE-E18C44678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68" y="2001507"/>
                <a:ext cx="444994" cy="369332"/>
              </a:xfrm>
              <a:prstGeom prst="rect">
                <a:avLst/>
              </a:prstGeom>
              <a:blipFill>
                <a:blip r:embed="rId6"/>
                <a:stretch>
                  <a:fillRect l="-6849" r="-2740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86F6EF2-AB48-4722-B561-E46917FB85FD}"/>
                  </a:ext>
                </a:extLst>
              </p:cNvPr>
              <p:cNvSpPr txBox="1"/>
              <p:nvPr/>
            </p:nvSpPr>
            <p:spPr>
              <a:xfrm>
                <a:off x="2305630" y="3160423"/>
                <a:ext cx="437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86F6EF2-AB48-4722-B561-E46917FB8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630" y="3160423"/>
                <a:ext cx="437876" cy="369332"/>
              </a:xfrm>
              <a:prstGeom prst="rect">
                <a:avLst/>
              </a:prstGeom>
              <a:blipFill>
                <a:blip r:embed="rId7"/>
                <a:stretch>
                  <a:fillRect l="-6944" r="-277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D0FA969-F95B-4803-9A39-AC88D8BD0865}"/>
                  </a:ext>
                </a:extLst>
              </p:cNvPr>
              <p:cNvSpPr txBox="1"/>
              <p:nvPr/>
            </p:nvSpPr>
            <p:spPr>
              <a:xfrm>
                <a:off x="2540014" y="424605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D0FA969-F95B-4803-9A39-AC88D8BD0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14" y="4246057"/>
                <a:ext cx="444994" cy="369332"/>
              </a:xfrm>
              <a:prstGeom prst="rect">
                <a:avLst/>
              </a:prstGeom>
              <a:blipFill>
                <a:blip r:embed="rId8"/>
                <a:stretch>
                  <a:fillRect l="-8219" r="-2740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E1B887-991B-4B61-8CAE-B2BE7EAD8A58}"/>
                  </a:ext>
                </a:extLst>
              </p:cNvPr>
              <p:cNvSpPr txBox="1"/>
              <p:nvPr/>
            </p:nvSpPr>
            <p:spPr>
              <a:xfrm>
                <a:off x="3168604" y="3243005"/>
                <a:ext cx="1654556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i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E1B887-991B-4B61-8CAE-B2BE7EAD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604" y="3243005"/>
                <a:ext cx="1654556" cy="894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6E4AEBC-C118-476D-8D91-C86F09C433FC}"/>
              </a:ext>
            </a:extLst>
          </p:cNvPr>
          <p:cNvCxnSpPr>
            <a:cxnSpLocks/>
          </p:cNvCxnSpPr>
          <p:nvPr/>
        </p:nvCxnSpPr>
        <p:spPr>
          <a:xfrm flipV="1">
            <a:off x="5329326" y="3618316"/>
            <a:ext cx="836863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1">
            <a:extLst>
              <a:ext uri="{FF2B5EF4-FFF2-40B4-BE49-F238E27FC236}">
                <a16:creationId xmlns:a16="http://schemas.microsoft.com/office/drawing/2014/main" id="{9F930412-3D82-4879-841D-042729F75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228" y="1802293"/>
            <a:ext cx="2520950" cy="16740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34">
            <a:extLst>
              <a:ext uri="{FF2B5EF4-FFF2-40B4-BE49-F238E27FC236}">
                <a16:creationId xmlns:a16="http://schemas.microsoft.com/office/drawing/2014/main" id="{6B8DF2A5-395C-473F-BA91-36C6300E5D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4928" y="1802292"/>
            <a:ext cx="0" cy="17823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35">
            <a:extLst>
              <a:ext uri="{FF2B5EF4-FFF2-40B4-BE49-F238E27FC236}">
                <a16:creationId xmlns:a16="http://schemas.microsoft.com/office/drawing/2014/main" id="{02FC22A1-70D4-4C53-BFD5-821F8C6578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7459" y="3044114"/>
            <a:ext cx="1468441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36">
            <a:extLst>
              <a:ext uri="{FF2B5EF4-FFF2-40B4-BE49-F238E27FC236}">
                <a16:creationId xmlns:a16="http://schemas.microsoft.com/office/drawing/2014/main" id="{140802F9-2729-479C-BFC7-17FDC6726D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2767" y="3044114"/>
            <a:ext cx="2663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Text Box 39">
            <a:extLst>
              <a:ext uri="{FF2B5EF4-FFF2-40B4-BE49-F238E27FC236}">
                <a16:creationId xmlns:a16="http://schemas.microsoft.com/office/drawing/2014/main" id="{15D2776C-8B55-4A52-A440-86E27A41E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8300" y="3005630"/>
            <a:ext cx="3273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 Box 41">
                <a:extLst>
                  <a:ext uri="{FF2B5EF4-FFF2-40B4-BE49-F238E27FC236}">
                    <a16:creationId xmlns:a16="http://schemas.microsoft.com/office/drawing/2014/main" id="{3FFFC5D1-7653-45DB-BF22-8266D78BF3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13280" y="1394797"/>
                <a:ext cx="417512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5" name="Text Box 41">
                <a:extLst>
                  <a:ext uri="{FF2B5EF4-FFF2-40B4-BE49-F238E27FC236}">
                    <a16:creationId xmlns:a16="http://schemas.microsoft.com/office/drawing/2014/main" id="{3FFFC5D1-7653-45DB-BF22-8266D78BF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13280" y="1394797"/>
                <a:ext cx="417512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Line 35">
            <a:extLst>
              <a:ext uri="{FF2B5EF4-FFF2-40B4-BE49-F238E27FC236}">
                <a16:creationId xmlns:a16="http://schemas.microsoft.com/office/drawing/2014/main" id="{86696E66-BEC1-45E4-A2CD-EE7EE249B8EB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2559" y="2182116"/>
            <a:ext cx="0" cy="89533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35">
            <a:extLst>
              <a:ext uri="{FF2B5EF4-FFF2-40B4-BE49-F238E27FC236}">
                <a16:creationId xmlns:a16="http://schemas.microsoft.com/office/drawing/2014/main" id="{DB0626BE-C9D8-4BA2-A4F2-AE4A5E342D4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2558" y="2217654"/>
            <a:ext cx="106402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Text Box 39">
            <a:extLst>
              <a:ext uri="{FF2B5EF4-FFF2-40B4-BE49-F238E27FC236}">
                <a16:creationId xmlns:a16="http://schemas.microsoft.com/office/drawing/2014/main" id="{22BB5B22-BB57-4259-A470-901DAD4D0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620" y="2025628"/>
            <a:ext cx="3273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 Box 39">
                <a:extLst>
                  <a:ext uri="{FF2B5EF4-FFF2-40B4-BE49-F238E27FC236}">
                    <a16:creationId xmlns:a16="http://schemas.microsoft.com/office/drawing/2014/main" id="{7D39266F-D751-4D05-BAC5-5D18512C65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86382" y="3014281"/>
                <a:ext cx="415498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 Box 39">
                <a:extLst>
                  <a:ext uri="{FF2B5EF4-FFF2-40B4-BE49-F238E27FC236}">
                    <a16:creationId xmlns:a16="http://schemas.microsoft.com/office/drawing/2014/main" id="{7D39266F-D751-4D05-BAC5-5D18512C6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86382" y="3014281"/>
                <a:ext cx="41549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225085D-AC10-40F5-90F1-3E157D92B54A}"/>
                  </a:ext>
                </a:extLst>
              </p:cNvPr>
              <p:cNvSpPr txBox="1"/>
              <p:nvPr/>
            </p:nvSpPr>
            <p:spPr>
              <a:xfrm>
                <a:off x="6454469" y="3614491"/>
                <a:ext cx="26638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15095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15095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225085D-AC10-40F5-90F1-3E157D92B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469" y="3614491"/>
                <a:ext cx="266382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31">
            <a:extLst>
              <a:ext uri="{FF2B5EF4-FFF2-40B4-BE49-F238E27FC236}">
                <a16:creationId xmlns:a16="http://schemas.microsoft.com/office/drawing/2014/main" id="{7A416259-7CB3-4E62-9A17-68B5F5226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7681" y="1788886"/>
            <a:ext cx="2520950" cy="16740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34">
            <a:extLst>
              <a:ext uri="{FF2B5EF4-FFF2-40B4-BE49-F238E27FC236}">
                <a16:creationId xmlns:a16="http://schemas.microsoft.com/office/drawing/2014/main" id="{4EC00186-7986-4863-80CB-DC1674940D9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16740" y="1788885"/>
            <a:ext cx="0" cy="17823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Line 35">
            <a:extLst>
              <a:ext uri="{FF2B5EF4-FFF2-40B4-BE49-F238E27FC236}">
                <a16:creationId xmlns:a16="http://schemas.microsoft.com/office/drawing/2014/main" id="{B960C4A9-6A3E-4604-92E9-B3CF1BC3399F}"/>
              </a:ext>
            </a:extLst>
          </p:cNvPr>
          <p:cNvSpPr>
            <a:spLocks noChangeShapeType="1"/>
          </p:cNvSpPr>
          <p:nvPr/>
        </p:nvSpPr>
        <p:spPr bwMode="auto">
          <a:xfrm>
            <a:off x="9547912" y="3030707"/>
            <a:ext cx="120892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Line 36">
            <a:extLst>
              <a:ext uri="{FF2B5EF4-FFF2-40B4-BE49-F238E27FC236}">
                <a16:creationId xmlns:a16="http://schemas.microsoft.com/office/drawing/2014/main" id="{47DBE560-67E4-4E4F-8BDD-A740470F8215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3220" y="3030707"/>
            <a:ext cx="2663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Text Box 39">
            <a:extLst>
              <a:ext uri="{FF2B5EF4-FFF2-40B4-BE49-F238E27FC236}">
                <a16:creationId xmlns:a16="http://schemas.microsoft.com/office/drawing/2014/main" id="{75338991-AB61-4A84-8B25-E5E183FF1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9432" y="2988244"/>
            <a:ext cx="3273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0</a:t>
            </a:r>
          </a:p>
        </p:txBody>
      </p:sp>
      <p:sp>
        <p:nvSpPr>
          <p:cNvPr id="85" name="Line 35">
            <a:extLst>
              <a:ext uri="{FF2B5EF4-FFF2-40B4-BE49-F238E27FC236}">
                <a16:creationId xmlns:a16="http://schemas.microsoft.com/office/drawing/2014/main" id="{B9D6F43B-01A7-4C0A-AA26-81AFE5DAD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16719" y="2168709"/>
            <a:ext cx="0" cy="89533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6" name="Line 35">
            <a:extLst>
              <a:ext uri="{FF2B5EF4-FFF2-40B4-BE49-F238E27FC236}">
                <a16:creationId xmlns:a16="http://schemas.microsoft.com/office/drawing/2014/main" id="{8007675D-ACF9-4BEF-98B3-89AEF7E6E45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96039" y="2204247"/>
            <a:ext cx="1350997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Text Box 39">
            <a:extLst>
              <a:ext uri="{FF2B5EF4-FFF2-40B4-BE49-F238E27FC236}">
                <a16:creationId xmlns:a16="http://schemas.microsoft.com/office/drawing/2014/main" id="{FCEFE530-D770-490C-A5FE-EBC1DE28A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7816" y="1992456"/>
            <a:ext cx="3273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A0D0D3F-6F19-4F57-8ECE-0042BA9C31D5}"/>
                  </a:ext>
                </a:extLst>
              </p:cNvPr>
              <p:cNvSpPr txBox="1"/>
              <p:nvPr/>
            </p:nvSpPr>
            <p:spPr>
              <a:xfrm>
                <a:off x="9424922" y="3601084"/>
                <a:ext cx="26638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15095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15095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400" i="1">
                          <a:solidFill>
                            <a:srgbClr val="415095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A0D0D3F-6F19-4F57-8ECE-0042BA9C3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922" y="3601084"/>
                <a:ext cx="2663825" cy="461665"/>
              </a:xfrm>
              <a:prstGeom prst="rect">
                <a:avLst/>
              </a:prstGeom>
              <a:blipFill>
                <a:blip r:embed="rId13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 Box 41">
                <a:extLst>
                  <a:ext uri="{FF2B5EF4-FFF2-40B4-BE49-F238E27FC236}">
                    <a16:creationId xmlns:a16="http://schemas.microsoft.com/office/drawing/2014/main" id="{07BA4E7C-6477-437F-9027-1E4045831C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25383" y="1407379"/>
                <a:ext cx="417512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0" name="Text Box 41">
                <a:extLst>
                  <a:ext uri="{FF2B5EF4-FFF2-40B4-BE49-F238E27FC236}">
                    <a16:creationId xmlns:a16="http://schemas.microsoft.com/office/drawing/2014/main" id="{07BA4E7C-6477-437F-9027-1E4045831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25383" y="1407379"/>
                <a:ext cx="417512" cy="369332"/>
              </a:xfrm>
              <a:prstGeom prst="rect">
                <a:avLst/>
              </a:prstGeom>
              <a:blipFill>
                <a:blip r:embed="rId14"/>
                <a:stretch>
                  <a:fillRect b="-15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5C83F7-B4DD-45E6-A889-D1B8E7F93D7B}"/>
                  </a:ext>
                </a:extLst>
              </p:cNvPr>
              <p:cNvSpPr txBox="1"/>
              <p:nvPr/>
            </p:nvSpPr>
            <p:spPr>
              <a:xfrm>
                <a:off x="6912367" y="4396545"/>
                <a:ext cx="1258806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5C83F7-B4DD-45E6-A889-D1B8E7F93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367" y="4396545"/>
                <a:ext cx="1258806" cy="6706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BF8BAD4-8DD9-4DA7-8A2F-DD6F10E67FA6}"/>
                  </a:ext>
                </a:extLst>
              </p:cNvPr>
              <p:cNvSpPr txBox="1"/>
              <p:nvPr/>
            </p:nvSpPr>
            <p:spPr>
              <a:xfrm>
                <a:off x="6877620" y="5369293"/>
                <a:ext cx="2042354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BF8BAD4-8DD9-4DA7-8A2F-DD6F10E67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620" y="5369293"/>
                <a:ext cx="2042354" cy="617861"/>
              </a:xfrm>
              <a:prstGeom prst="rect">
                <a:avLst/>
              </a:prstGeom>
              <a:blipFill>
                <a:blip r:embed="rId16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637F4D-718C-47D4-977B-0F01DE0989A5}"/>
                  </a:ext>
                </a:extLst>
              </p:cNvPr>
              <p:cNvSpPr txBox="1"/>
              <p:nvPr/>
            </p:nvSpPr>
            <p:spPr>
              <a:xfrm>
                <a:off x="9876268" y="4396545"/>
                <a:ext cx="1671098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C637F4D-718C-47D4-977B-0F01DE098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268" y="4396545"/>
                <a:ext cx="1671098" cy="6706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4637123-D490-4FFB-AE60-DDEDB5FE6731}"/>
                  </a:ext>
                </a:extLst>
              </p:cNvPr>
              <p:cNvSpPr txBox="1"/>
              <p:nvPr/>
            </p:nvSpPr>
            <p:spPr>
              <a:xfrm>
                <a:off x="9841521" y="5369293"/>
                <a:ext cx="2042354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4637123-D490-4FFB-AE60-DDEDB5FE6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521" y="5369293"/>
                <a:ext cx="2042354" cy="617861"/>
              </a:xfrm>
              <a:prstGeom prst="rect">
                <a:avLst/>
              </a:prstGeom>
              <a:blipFill>
                <a:blip r:embed="rId18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761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3" y="8"/>
            <a:ext cx="9166098" cy="1325563"/>
          </a:xfrm>
        </p:spPr>
        <p:txBody>
          <a:bodyPr/>
          <a:lstStyle/>
          <a:p>
            <a:r>
              <a:rPr lang="en-US" dirty="0"/>
              <a:t>Perceptron </a:t>
            </a:r>
            <a:r>
              <a:rPr lang="en-US" altLang="zh-CN" dirty="0" err="1"/>
              <a:t>v.s</a:t>
            </a:r>
            <a:r>
              <a:rPr lang="en-US" altLang="zh-CN" dirty="0"/>
              <a:t>. MP Neuron</a:t>
            </a:r>
            <a:br>
              <a:rPr lang="en-US" altLang="zh-CN" dirty="0"/>
            </a:br>
            <a:r>
              <a:rPr lang="en-US" sz="2800" dirty="0">
                <a:solidFill>
                  <a:srgbClr val="00909E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54</a:t>
            </a:fld>
            <a:r>
              <a:rPr lang="en-US"/>
              <a:t>  |  George Mason University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401272-E70E-416C-92C9-C47FA39E7997}"/>
                  </a:ext>
                </a:extLst>
              </p:cNvPr>
              <p:cNvSpPr txBox="1"/>
              <p:nvPr/>
            </p:nvSpPr>
            <p:spPr>
              <a:xfrm>
                <a:off x="2100436" y="1515635"/>
                <a:ext cx="3286092" cy="1139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       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401272-E70E-416C-92C9-C47FA39E7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436" y="1515635"/>
                <a:ext cx="3286092" cy="11396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42FEBED-B484-4690-BF3D-FD1A41B2908B}"/>
                  </a:ext>
                </a:extLst>
              </p:cNvPr>
              <p:cNvSpPr txBox="1"/>
              <p:nvPr/>
            </p:nvSpPr>
            <p:spPr>
              <a:xfrm>
                <a:off x="7542148" y="1500070"/>
                <a:ext cx="2570704" cy="1139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42FEBED-B484-4690-BF3D-FD1A41B29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148" y="1500070"/>
                <a:ext cx="2570704" cy="1139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DFE2F2A5-D86D-41DB-B4F6-4DB0DE0580D9}"/>
              </a:ext>
            </a:extLst>
          </p:cNvPr>
          <p:cNvSpPr txBox="1"/>
          <p:nvPr/>
        </p:nvSpPr>
        <p:spPr>
          <a:xfrm>
            <a:off x="2100436" y="1130738"/>
            <a:ext cx="1825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Perceptron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FEC2DAF-D5B2-42D3-96E1-30853226A9AE}"/>
              </a:ext>
            </a:extLst>
          </p:cNvPr>
          <p:cNvSpPr txBox="1"/>
          <p:nvPr/>
        </p:nvSpPr>
        <p:spPr>
          <a:xfrm>
            <a:off x="7542148" y="1130738"/>
            <a:ext cx="1825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MP Neuron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286B769-26CB-432E-91DC-F6852F97BD39}"/>
              </a:ext>
            </a:extLst>
          </p:cNvPr>
          <p:cNvSpPr txBox="1"/>
          <p:nvPr/>
        </p:nvSpPr>
        <p:spPr>
          <a:xfrm>
            <a:off x="2338191" y="2958360"/>
            <a:ext cx="90156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In Perceptron: </a:t>
            </a:r>
            <a:r>
              <a:rPr lang="en-US" sz="2400" dirty="0"/>
              <a:t>the inputs can be </a:t>
            </a:r>
            <a:r>
              <a:rPr lang="en-US" sz="2400" b="1" dirty="0">
                <a:solidFill>
                  <a:schemeClr val="accent2"/>
                </a:solidFill>
              </a:rPr>
              <a:t>real numbers; </a:t>
            </a:r>
            <a:r>
              <a:rPr lang="en-US" sz="2400" dirty="0"/>
              <a:t>the weights (including threshold) can be </a:t>
            </a:r>
            <a:r>
              <a:rPr lang="en-US" sz="2400" b="1" dirty="0">
                <a:solidFill>
                  <a:schemeClr val="accent2"/>
                </a:solidFill>
              </a:rPr>
              <a:t>learned/trained.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82DC88-2DC7-4B73-9C62-C8CA7454FC74}"/>
              </a:ext>
            </a:extLst>
          </p:cNvPr>
          <p:cNvSpPr txBox="1"/>
          <p:nvPr/>
        </p:nvSpPr>
        <p:spPr>
          <a:xfrm>
            <a:off x="2338191" y="4092411"/>
            <a:ext cx="901560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In Perceptron: </a:t>
            </a:r>
            <a:r>
              <a:rPr lang="en-US" sz="2400" dirty="0"/>
              <a:t>like MP Neuron, the Perceptron separates the input space into two halves. However, all inputs producing 1 lie on one side, and those producing 0 lie on the other side. </a:t>
            </a:r>
          </a:p>
          <a:p>
            <a:pPr algn="just"/>
            <a:r>
              <a:rPr lang="en-US" sz="2400" b="1" dirty="0"/>
              <a:t>===&gt;</a:t>
            </a:r>
            <a:r>
              <a:rPr lang="en-US" sz="2400" dirty="0"/>
              <a:t> A single perceptron can still </a:t>
            </a:r>
            <a:r>
              <a:rPr lang="en-US" sz="2400" b="1" dirty="0">
                <a:solidFill>
                  <a:schemeClr val="accent2"/>
                </a:solidFill>
              </a:rPr>
              <a:t>only used to implement linearly separable functions</a:t>
            </a:r>
            <a:r>
              <a:rPr lang="en-US" sz="2400" dirty="0"/>
              <a:t>, but not for XOR-like function.</a:t>
            </a:r>
          </a:p>
        </p:txBody>
      </p:sp>
    </p:spTree>
    <p:extLst>
      <p:ext uri="{BB962C8B-B14F-4D97-AF65-F5344CB8AC3E}">
        <p14:creationId xmlns:p14="http://schemas.microsoft.com/office/powerpoint/2010/main" val="39582200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3" y="8"/>
            <a:ext cx="9166098" cy="1325563"/>
          </a:xfrm>
        </p:spPr>
        <p:txBody>
          <a:bodyPr/>
          <a:lstStyle/>
          <a:p>
            <a:r>
              <a:rPr lang="en-US" dirty="0"/>
              <a:t>Artificial Neuron Design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55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9984D656-E354-41AA-A2D9-B56C6E5EA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680" y="1422155"/>
            <a:ext cx="10123119" cy="493420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342900" indent="-342900" defTabSz="914400" fontAlgn="base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SzPct val="60000"/>
              <a:buFont typeface="Wingdings" charset="2"/>
              <a:buChar char="n"/>
            </a:pPr>
            <a:r>
              <a:rPr lang="en-US" sz="2600" b="1" dirty="0"/>
              <a:t>Idealized neuron models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charset="2"/>
              <a:buChar char="n"/>
            </a:pPr>
            <a:r>
              <a:rPr lang="en-US" sz="2200" dirty="0"/>
              <a:t>Idealization removes complicated details that are not essential for understanding the main principles.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charset="2"/>
              <a:buChar char="n"/>
            </a:pPr>
            <a:r>
              <a:rPr lang="en-US" sz="2200" dirty="0"/>
              <a:t>It allows us to apply mathematics and to make analogies.</a:t>
            </a:r>
          </a:p>
          <a:p>
            <a:pPr marL="342900" indent="-342900" defTabSz="914400" fontAlgn="base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SzPct val="60000"/>
              <a:buFont typeface="Wingdings" charset="2"/>
              <a:buChar char="n"/>
            </a:pPr>
            <a:r>
              <a:rPr lang="en-US" sz="2600" b="1" dirty="0"/>
              <a:t>Break the limitations on MP Neuron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charset="2"/>
              <a:buChar char="n"/>
            </a:pPr>
            <a:r>
              <a:rPr lang="en-US" sz="2200" dirty="0"/>
              <a:t>What about non-</a:t>
            </a:r>
            <a:r>
              <a:rPr lang="en-US" sz="2200" dirty="0" err="1"/>
              <a:t>boolean</a:t>
            </a:r>
            <a:r>
              <a:rPr lang="en-US" sz="2200" dirty="0"/>
              <a:t> inputs (say, real number)? </a:t>
            </a:r>
            <a:r>
              <a:rPr lang="zh-CN" altLang="en-US" sz="2200" dirty="0"/>
              <a:t>✔</a:t>
            </a:r>
            <a:endParaRPr lang="en-US" sz="2200" dirty="0"/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charset="2"/>
              <a:buChar char="n"/>
            </a:pPr>
            <a:r>
              <a:rPr lang="en-US" sz="2200" dirty="0"/>
              <a:t>What if we want to assign more weight (importance) to some inputs? </a:t>
            </a:r>
            <a:r>
              <a:rPr lang="zh-CN" altLang="en-US" sz="2200" dirty="0"/>
              <a:t>✔</a:t>
            </a:r>
            <a:endParaRPr lang="en-US" sz="2200" dirty="0"/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charset="2"/>
              <a:buChar char="n"/>
            </a:pPr>
            <a:r>
              <a:rPr lang="en-US" sz="2200" dirty="0"/>
              <a:t>What about functions which are not linearly separable ? </a:t>
            </a:r>
            <a:r>
              <a:rPr lang="zh-CN" altLang="en-US" sz="2200" dirty="0"/>
              <a:t>❓ </a:t>
            </a:r>
            <a:r>
              <a:rPr lang="en-US" altLang="zh-CN" sz="2200" b="1" dirty="0">
                <a:solidFill>
                  <a:srgbClr val="C00000"/>
                </a:solidFill>
              </a:rPr>
              <a:t>=&gt; MLP</a:t>
            </a:r>
            <a:endParaRPr lang="en-US" sz="2200" b="1" dirty="0">
              <a:solidFill>
                <a:srgbClr val="C00000"/>
              </a:solidFill>
            </a:endParaRP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charset="2"/>
              <a:buChar char="n"/>
            </a:pPr>
            <a:r>
              <a:rPr lang="en-US" sz="2200" dirty="0"/>
              <a:t>Do we always need to hand code the threshold?</a:t>
            </a:r>
            <a:r>
              <a:rPr lang="zh-CN" altLang="en-US" sz="2200" dirty="0"/>
              <a:t> ❓ </a:t>
            </a:r>
            <a:r>
              <a:rPr lang="en-US" altLang="zh-CN" sz="2200" b="1" dirty="0">
                <a:solidFill>
                  <a:srgbClr val="C00000"/>
                </a:solidFill>
              </a:rPr>
              <a:t>=&gt; Training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67594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3" y="8"/>
            <a:ext cx="9166098" cy="1325563"/>
          </a:xfrm>
        </p:spPr>
        <p:txBody>
          <a:bodyPr/>
          <a:lstStyle/>
          <a:p>
            <a:r>
              <a:rPr lang="en-US" dirty="0"/>
              <a:t>Multi-Layer Perceptron (MLP)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Connect two neurons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56</a:t>
            </a:fld>
            <a:r>
              <a:rPr lang="en-US"/>
              <a:t>  |  George Mason University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813762-8910-4E5A-9765-38E056578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63175" y="1437887"/>
            <a:ext cx="6310456" cy="28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FA82E8B-E1BE-4280-B50F-744F0C6FB24A}"/>
              </a:ext>
            </a:extLst>
          </p:cNvPr>
          <p:cNvSpPr/>
          <p:nvPr/>
        </p:nvSpPr>
        <p:spPr>
          <a:xfrm>
            <a:off x="3610646" y="4783008"/>
            <a:ext cx="899085" cy="899085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B693FB-FCE8-448E-8C41-6CE11AB035E9}"/>
              </a:ext>
            </a:extLst>
          </p:cNvPr>
          <p:cNvCxnSpPr>
            <a:cxnSpLocks/>
            <a:stCxn id="16" idx="6"/>
            <a:endCxn id="2" idx="1"/>
          </p:cNvCxnSpPr>
          <p:nvPr/>
        </p:nvCxnSpPr>
        <p:spPr>
          <a:xfrm>
            <a:off x="3097092" y="4525618"/>
            <a:ext cx="645222" cy="38905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183176-6C47-4977-AC02-7BA9BDC554EB}"/>
              </a:ext>
            </a:extLst>
          </p:cNvPr>
          <p:cNvCxnSpPr>
            <a:cxnSpLocks/>
            <a:stCxn id="34" idx="6"/>
            <a:endCxn id="2" idx="3"/>
          </p:cNvCxnSpPr>
          <p:nvPr/>
        </p:nvCxnSpPr>
        <p:spPr>
          <a:xfrm flipV="1">
            <a:off x="3097092" y="5550425"/>
            <a:ext cx="645222" cy="32200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289ABE0-8BCF-411D-8529-5FE8A7B33ED3}"/>
              </a:ext>
            </a:extLst>
          </p:cNvPr>
          <p:cNvSpPr/>
          <p:nvPr/>
        </p:nvSpPr>
        <p:spPr>
          <a:xfrm>
            <a:off x="2722789" y="4338466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3A3CB9-D1DB-47CB-88ED-53D148309777}"/>
              </a:ext>
            </a:extLst>
          </p:cNvPr>
          <p:cNvSpPr/>
          <p:nvPr/>
        </p:nvSpPr>
        <p:spPr>
          <a:xfrm>
            <a:off x="2722789" y="5685276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9155D8-C456-4557-A166-8A4AA3BD6EFA}"/>
              </a:ext>
            </a:extLst>
          </p:cNvPr>
          <p:cNvCxnSpPr>
            <a:cxnSpLocks/>
          </p:cNvCxnSpPr>
          <p:nvPr/>
        </p:nvCxnSpPr>
        <p:spPr>
          <a:xfrm>
            <a:off x="1972670" y="4319872"/>
            <a:ext cx="1274408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188E29-E31A-4D8A-A9ED-2BF285A36297}"/>
              </a:ext>
            </a:extLst>
          </p:cNvPr>
          <p:cNvCxnSpPr>
            <a:cxnSpLocks/>
          </p:cNvCxnSpPr>
          <p:nvPr/>
        </p:nvCxnSpPr>
        <p:spPr>
          <a:xfrm>
            <a:off x="1972670" y="5669733"/>
            <a:ext cx="1228295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4" name="TextBox 2053">
                <a:extLst>
                  <a:ext uri="{FF2B5EF4-FFF2-40B4-BE49-F238E27FC236}">
                    <a16:creationId xmlns:a16="http://schemas.microsoft.com/office/drawing/2014/main" id="{DC34A44F-E896-49F6-9189-FCA8403DE3A1}"/>
                  </a:ext>
                </a:extLst>
              </p:cNvPr>
              <p:cNvSpPr txBox="1"/>
              <p:nvPr/>
            </p:nvSpPr>
            <p:spPr>
              <a:xfrm>
                <a:off x="2053219" y="4335981"/>
                <a:ext cx="38805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54" name="TextBox 2053">
                <a:extLst>
                  <a:ext uri="{FF2B5EF4-FFF2-40B4-BE49-F238E27FC236}">
                    <a16:creationId xmlns:a16="http://schemas.microsoft.com/office/drawing/2014/main" id="{DC34A44F-E896-49F6-9189-FCA8403DE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219" y="4335981"/>
                <a:ext cx="388055" cy="369332"/>
              </a:xfrm>
              <a:prstGeom prst="rect">
                <a:avLst/>
              </a:prstGeom>
              <a:blipFill>
                <a:blip r:embed="rId3"/>
                <a:stretch>
                  <a:fillRect l="-9524" r="-634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3D056C-4902-4832-84C2-C987D8683415}"/>
                  </a:ext>
                </a:extLst>
              </p:cNvPr>
              <p:cNvSpPr txBox="1"/>
              <p:nvPr/>
            </p:nvSpPr>
            <p:spPr>
              <a:xfrm>
                <a:off x="2056546" y="5625844"/>
                <a:ext cx="38805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3D056C-4902-4832-84C2-C987D8683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546" y="5625844"/>
                <a:ext cx="388055" cy="369332"/>
              </a:xfrm>
              <a:prstGeom prst="rect">
                <a:avLst/>
              </a:prstGeom>
              <a:blipFill>
                <a:blip r:embed="rId4"/>
                <a:stretch>
                  <a:fillRect l="-6250" r="-4688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EB298C9-AE03-48B1-BFCE-E18C44678565}"/>
                  </a:ext>
                </a:extLst>
              </p:cNvPr>
              <p:cNvSpPr txBox="1"/>
              <p:nvPr/>
            </p:nvSpPr>
            <p:spPr>
              <a:xfrm>
                <a:off x="2710575" y="4656644"/>
                <a:ext cx="4449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EB298C9-AE03-48B1-BFCE-E18C44678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575" y="4656644"/>
                <a:ext cx="444994" cy="369332"/>
              </a:xfrm>
              <a:prstGeom prst="rect">
                <a:avLst/>
              </a:prstGeom>
              <a:blipFill>
                <a:blip r:embed="rId5"/>
                <a:stretch>
                  <a:fillRect l="-8219" r="-2740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86F6EF2-AB48-4722-B561-E46917FB85FD}"/>
                  </a:ext>
                </a:extLst>
              </p:cNvPr>
              <p:cNvSpPr txBox="1"/>
              <p:nvPr/>
            </p:nvSpPr>
            <p:spPr>
              <a:xfrm>
                <a:off x="2679447" y="6054438"/>
                <a:ext cx="43787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86F6EF2-AB48-4722-B561-E46917FB8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447" y="6054438"/>
                <a:ext cx="437876" cy="369332"/>
              </a:xfrm>
              <a:prstGeom prst="rect">
                <a:avLst/>
              </a:prstGeom>
              <a:blipFill>
                <a:blip r:embed="rId6"/>
                <a:stretch>
                  <a:fillRect l="-8451" r="-4225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6E4AEBC-C118-476D-8D91-C86F09C433FC}"/>
              </a:ext>
            </a:extLst>
          </p:cNvPr>
          <p:cNvCxnSpPr>
            <a:cxnSpLocks/>
          </p:cNvCxnSpPr>
          <p:nvPr/>
        </p:nvCxnSpPr>
        <p:spPr>
          <a:xfrm>
            <a:off x="4534914" y="5248096"/>
            <a:ext cx="1756535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1425B5E5-3948-4B91-BCC6-C37EF778E9CF}"/>
              </a:ext>
            </a:extLst>
          </p:cNvPr>
          <p:cNvSpPr/>
          <p:nvPr/>
        </p:nvSpPr>
        <p:spPr>
          <a:xfrm>
            <a:off x="5089996" y="5252249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EFC9FD5-66E3-468C-8E7D-14A1847AD2F6}"/>
              </a:ext>
            </a:extLst>
          </p:cNvPr>
          <p:cNvCxnSpPr>
            <a:cxnSpLocks/>
            <a:stCxn id="77" idx="4"/>
          </p:cNvCxnSpPr>
          <p:nvPr/>
        </p:nvCxnSpPr>
        <p:spPr>
          <a:xfrm>
            <a:off x="5277148" y="5626552"/>
            <a:ext cx="0" cy="4556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EA279F09-82F8-43E6-B655-F1AB479EDADF}"/>
              </a:ext>
            </a:extLst>
          </p:cNvPr>
          <p:cNvSpPr/>
          <p:nvPr/>
        </p:nvSpPr>
        <p:spPr>
          <a:xfrm>
            <a:off x="5651834" y="4858248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F72672C-FC6A-45FC-B8F7-3B3BEDFA3CD1}"/>
              </a:ext>
            </a:extLst>
          </p:cNvPr>
          <p:cNvCxnSpPr>
            <a:cxnSpLocks/>
            <a:stCxn id="63" idx="2"/>
            <a:endCxn id="81" idx="6"/>
          </p:cNvCxnSpPr>
          <p:nvPr/>
        </p:nvCxnSpPr>
        <p:spPr>
          <a:xfrm flipH="1" flipV="1">
            <a:off x="6026137" y="5045400"/>
            <a:ext cx="2019024" cy="1262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7F78BC6-540C-4975-B3D0-C181B836B68E}"/>
              </a:ext>
            </a:extLst>
          </p:cNvPr>
          <p:cNvSpPr/>
          <p:nvPr/>
        </p:nvSpPr>
        <p:spPr>
          <a:xfrm>
            <a:off x="9346814" y="6075294"/>
            <a:ext cx="1968884" cy="226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6E096A-7814-4D64-9B19-678B48308486}"/>
              </a:ext>
            </a:extLst>
          </p:cNvPr>
          <p:cNvSpPr txBox="1"/>
          <p:nvPr/>
        </p:nvSpPr>
        <p:spPr>
          <a:xfrm>
            <a:off x="9250321" y="5755188"/>
            <a:ext cx="209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Signal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Direction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B37A75B-2FB0-41AD-897C-EA106FB8F75D}"/>
              </a:ext>
            </a:extLst>
          </p:cNvPr>
          <p:cNvSpPr txBox="1"/>
          <p:nvPr/>
        </p:nvSpPr>
        <p:spPr>
          <a:xfrm>
            <a:off x="3470055" y="4355555"/>
            <a:ext cx="129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F7F4E"/>
                </a:solidFill>
              </a:rPr>
              <a:t>Neuron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DAAA5E-5AE8-461E-BF13-EF542A0E71BC}"/>
                  </a:ext>
                </a:extLst>
              </p:cNvPr>
              <p:cNvSpPr txBox="1"/>
              <p:nvPr/>
            </p:nvSpPr>
            <p:spPr>
              <a:xfrm>
                <a:off x="4656419" y="4758183"/>
                <a:ext cx="38978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DAAA5E-5AE8-461E-BF13-EF542A0E7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419" y="4758183"/>
                <a:ext cx="389786" cy="369332"/>
              </a:xfrm>
              <a:prstGeom prst="rect">
                <a:avLst/>
              </a:prstGeom>
              <a:blipFill>
                <a:blip r:embed="rId7"/>
                <a:stretch>
                  <a:fillRect l="-17188" r="-312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CA6F372-703C-404C-8A9A-EF6A17B5A81C}"/>
                  </a:ext>
                </a:extLst>
              </p:cNvPr>
              <p:cNvSpPr txBox="1"/>
              <p:nvPr/>
            </p:nvSpPr>
            <p:spPr>
              <a:xfrm>
                <a:off x="5651834" y="4473931"/>
                <a:ext cx="39126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CA6F372-703C-404C-8A9A-EF6A17B5A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834" y="4473931"/>
                <a:ext cx="391261" cy="369332"/>
              </a:xfrm>
              <a:prstGeom prst="rect">
                <a:avLst/>
              </a:prstGeom>
              <a:blipFill>
                <a:blip r:embed="rId8"/>
                <a:stretch>
                  <a:fillRect l="-9375" r="-4688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5B010390-E763-4486-8D08-BFA8E117B9A7}"/>
              </a:ext>
            </a:extLst>
          </p:cNvPr>
          <p:cNvSpPr/>
          <p:nvPr/>
        </p:nvSpPr>
        <p:spPr>
          <a:xfrm>
            <a:off x="8045161" y="4608485"/>
            <a:ext cx="899085" cy="899085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7C948BF-346A-4B25-8BFC-A67B809E3AAF}"/>
              </a:ext>
            </a:extLst>
          </p:cNvPr>
          <p:cNvCxnSpPr>
            <a:cxnSpLocks/>
            <a:stCxn id="69" idx="7"/>
            <a:endCxn id="63" idx="3"/>
          </p:cNvCxnSpPr>
          <p:nvPr/>
        </p:nvCxnSpPr>
        <p:spPr>
          <a:xfrm flipV="1">
            <a:off x="7426999" y="5375902"/>
            <a:ext cx="749830" cy="46511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A9A6FC98-2E51-4B58-AB4F-FD3ED4490C85}"/>
              </a:ext>
            </a:extLst>
          </p:cNvPr>
          <p:cNvSpPr/>
          <p:nvPr/>
        </p:nvSpPr>
        <p:spPr>
          <a:xfrm>
            <a:off x="7107511" y="5786197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8B4CD7F-4A28-49A3-AD02-BDB3D8626673}"/>
              </a:ext>
            </a:extLst>
          </p:cNvPr>
          <p:cNvCxnSpPr>
            <a:cxnSpLocks/>
          </p:cNvCxnSpPr>
          <p:nvPr/>
        </p:nvCxnSpPr>
        <p:spPr>
          <a:xfrm>
            <a:off x="6719958" y="6187030"/>
            <a:ext cx="114465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C9255C5-F9B9-4C82-8BBF-B9BB37342803}"/>
                  </a:ext>
                </a:extLst>
              </p:cNvPr>
              <p:cNvSpPr txBox="1"/>
              <p:nvPr/>
            </p:nvSpPr>
            <p:spPr>
              <a:xfrm>
                <a:off x="6565098" y="5745083"/>
                <a:ext cx="38266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C9255C5-F9B9-4C82-8BBF-B9BB3734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098" y="5745083"/>
                <a:ext cx="382669" cy="369332"/>
              </a:xfrm>
              <a:prstGeom prst="rect">
                <a:avLst/>
              </a:prstGeom>
              <a:blipFill>
                <a:blip r:embed="rId9"/>
                <a:stretch>
                  <a:fillRect l="-17460" r="-3175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8FBC4AB-0E1A-4AD0-913B-37EDE837D3A7}"/>
                  </a:ext>
                </a:extLst>
              </p:cNvPr>
              <p:cNvSpPr txBox="1"/>
              <p:nvPr/>
            </p:nvSpPr>
            <p:spPr>
              <a:xfrm>
                <a:off x="7075183" y="5393932"/>
                <a:ext cx="3841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8FBC4AB-0E1A-4AD0-913B-37EDE837D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83" y="5393932"/>
                <a:ext cx="384143" cy="369332"/>
              </a:xfrm>
              <a:prstGeom prst="rect">
                <a:avLst/>
              </a:prstGeom>
              <a:blipFill>
                <a:blip r:embed="rId10"/>
                <a:stretch>
                  <a:fillRect l="-9524" r="-4762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5832EC3-D851-465C-A46D-965287F7CF38}"/>
              </a:ext>
            </a:extLst>
          </p:cNvPr>
          <p:cNvCxnSpPr>
            <a:cxnSpLocks/>
          </p:cNvCxnSpPr>
          <p:nvPr/>
        </p:nvCxnSpPr>
        <p:spPr>
          <a:xfrm>
            <a:off x="8944246" y="4981195"/>
            <a:ext cx="1756535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FB2D3A62-AE0D-4F67-BB1D-A4E31E74E16C}"/>
              </a:ext>
            </a:extLst>
          </p:cNvPr>
          <p:cNvSpPr/>
          <p:nvPr/>
        </p:nvSpPr>
        <p:spPr>
          <a:xfrm>
            <a:off x="9499328" y="4985348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574F8BB-2697-4F10-9978-F3EB31D72E87}"/>
              </a:ext>
            </a:extLst>
          </p:cNvPr>
          <p:cNvCxnSpPr>
            <a:cxnSpLocks/>
            <a:stCxn id="88" idx="4"/>
          </p:cNvCxnSpPr>
          <p:nvPr/>
        </p:nvCxnSpPr>
        <p:spPr>
          <a:xfrm>
            <a:off x="9686480" y="5359651"/>
            <a:ext cx="0" cy="4556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DEAAD0D2-77F8-4C37-8B78-7D596FC5CA21}"/>
              </a:ext>
            </a:extLst>
          </p:cNvPr>
          <p:cNvSpPr/>
          <p:nvPr/>
        </p:nvSpPr>
        <p:spPr>
          <a:xfrm>
            <a:off x="10061166" y="4591347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D569AE5-110B-4286-B68D-6141B2D6D87C}"/>
                  </a:ext>
                </a:extLst>
              </p:cNvPr>
              <p:cNvSpPr txBox="1"/>
              <p:nvPr/>
            </p:nvSpPr>
            <p:spPr>
              <a:xfrm>
                <a:off x="9065751" y="4491282"/>
                <a:ext cx="3691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D569AE5-110B-4286-B68D-6141B2D6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751" y="4491282"/>
                <a:ext cx="369140" cy="369332"/>
              </a:xfrm>
              <a:prstGeom prst="rect">
                <a:avLst/>
              </a:prstGeom>
              <a:blipFill>
                <a:blip r:embed="rId11"/>
                <a:stretch>
                  <a:fillRect l="-8197" r="-327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5FA3CE1-4324-454E-B408-C0A31E81A01B}"/>
              </a:ext>
            </a:extLst>
          </p:cNvPr>
          <p:cNvCxnSpPr>
            <a:cxnSpLocks/>
          </p:cNvCxnSpPr>
          <p:nvPr/>
        </p:nvCxnSpPr>
        <p:spPr>
          <a:xfrm>
            <a:off x="10256366" y="4145147"/>
            <a:ext cx="0" cy="4556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A9D06ECD-A00D-44E2-9C59-8BE130978AA6}"/>
              </a:ext>
            </a:extLst>
          </p:cNvPr>
          <p:cNvSpPr txBox="1"/>
          <p:nvPr/>
        </p:nvSpPr>
        <p:spPr>
          <a:xfrm>
            <a:off x="6669370" y="4330050"/>
            <a:ext cx="196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F7F4E"/>
                </a:solidFill>
              </a:rPr>
              <a:t>Neuron 2</a:t>
            </a:r>
          </a:p>
        </p:txBody>
      </p:sp>
    </p:spTree>
    <p:extLst>
      <p:ext uri="{BB962C8B-B14F-4D97-AF65-F5344CB8AC3E}">
        <p14:creationId xmlns:p14="http://schemas.microsoft.com/office/powerpoint/2010/main" val="3319210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3" y="8"/>
            <a:ext cx="9166098" cy="1325563"/>
          </a:xfrm>
        </p:spPr>
        <p:txBody>
          <a:bodyPr/>
          <a:lstStyle/>
          <a:p>
            <a:r>
              <a:rPr lang="en-US" dirty="0"/>
              <a:t>Multi-Layer Perceptron (MLP)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Connect more neurons and more layers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57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7A8B98F-8E0C-4882-95C3-C389A3748ECD}"/>
              </a:ext>
            </a:extLst>
          </p:cNvPr>
          <p:cNvSpPr/>
          <p:nvPr/>
        </p:nvSpPr>
        <p:spPr bwMode="auto">
          <a:xfrm>
            <a:off x="3291840" y="3288587"/>
            <a:ext cx="746760" cy="77724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3CEB33-5EDE-408A-B86E-FA6B6F4EB1FF}"/>
              </a:ext>
            </a:extLst>
          </p:cNvPr>
          <p:cNvSpPr/>
          <p:nvPr/>
        </p:nvSpPr>
        <p:spPr bwMode="auto">
          <a:xfrm>
            <a:off x="4846320" y="3288587"/>
            <a:ext cx="746760" cy="77724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89A6ACA-3954-4FC9-95C3-426FD5827A36}"/>
              </a:ext>
            </a:extLst>
          </p:cNvPr>
          <p:cNvSpPr/>
          <p:nvPr/>
        </p:nvSpPr>
        <p:spPr bwMode="auto">
          <a:xfrm>
            <a:off x="2697798" y="4972607"/>
            <a:ext cx="746760" cy="77724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B531F97-8085-40E3-840B-778B6EE39B20}"/>
              </a:ext>
            </a:extLst>
          </p:cNvPr>
          <p:cNvSpPr/>
          <p:nvPr/>
        </p:nvSpPr>
        <p:spPr bwMode="auto">
          <a:xfrm>
            <a:off x="4229100" y="4972607"/>
            <a:ext cx="746760" cy="77724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840257-6152-454C-8D77-9500FE824592}"/>
              </a:ext>
            </a:extLst>
          </p:cNvPr>
          <p:cNvSpPr/>
          <p:nvPr/>
        </p:nvSpPr>
        <p:spPr bwMode="auto">
          <a:xfrm>
            <a:off x="5638800" y="4972607"/>
            <a:ext cx="746760" cy="77724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F731762-A4F7-4BF0-8536-A5467E1D4160}"/>
              </a:ext>
            </a:extLst>
          </p:cNvPr>
          <p:cNvSpPr/>
          <p:nvPr/>
        </p:nvSpPr>
        <p:spPr bwMode="auto">
          <a:xfrm>
            <a:off x="7048500" y="4972607"/>
            <a:ext cx="746760" cy="77724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232A6E0-4C31-4D77-BB1B-97B1BF2C302D}"/>
              </a:ext>
            </a:extLst>
          </p:cNvPr>
          <p:cNvSpPr/>
          <p:nvPr/>
        </p:nvSpPr>
        <p:spPr bwMode="auto">
          <a:xfrm>
            <a:off x="6301740" y="3288587"/>
            <a:ext cx="746760" cy="77724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AE088F4-7EAF-48FA-A62C-59F01B2CACE3}"/>
              </a:ext>
            </a:extLst>
          </p:cNvPr>
          <p:cNvSpPr/>
          <p:nvPr/>
        </p:nvSpPr>
        <p:spPr bwMode="auto">
          <a:xfrm>
            <a:off x="4084320" y="1787447"/>
            <a:ext cx="746760" cy="77724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2F50077-BCA1-47CB-A842-116AFD0C33FA}"/>
              </a:ext>
            </a:extLst>
          </p:cNvPr>
          <p:cNvSpPr/>
          <p:nvPr/>
        </p:nvSpPr>
        <p:spPr bwMode="auto">
          <a:xfrm>
            <a:off x="5638800" y="1787447"/>
            <a:ext cx="746760" cy="77724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360354-9757-4C90-BDDB-752D94D43FBC}"/>
              </a:ext>
            </a:extLst>
          </p:cNvPr>
          <p:cNvCxnSpPr>
            <a:cxnSpLocks/>
            <a:stCxn id="41" idx="0"/>
            <a:endCxn id="39" idx="4"/>
          </p:cNvCxnSpPr>
          <p:nvPr/>
        </p:nvCxnSpPr>
        <p:spPr bwMode="auto">
          <a:xfrm flipV="1">
            <a:off x="3071178" y="4065827"/>
            <a:ext cx="594042" cy="9067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038D53-0819-42A8-923B-A943DA06E33D}"/>
              </a:ext>
            </a:extLst>
          </p:cNvPr>
          <p:cNvCxnSpPr>
            <a:cxnSpLocks/>
            <a:stCxn id="43" idx="0"/>
            <a:endCxn id="39" idx="4"/>
          </p:cNvCxnSpPr>
          <p:nvPr/>
        </p:nvCxnSpPr>
        <p:spPr bwMode="auto">
          <a:xfrm flipH="1" flipV="1">
            <a:off x="3665220" y="4065827"/>
            <a:ext cx="2346960" cy="9067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7259C53-B153-4847-8B1B-A17C682A523E}"/>
              </a:ext>
            </a:extLst>
          </p:cNvPr>
          <p:cNvCxnSpPr>
            <a:cxnSpLocks/>
            <a:stCxn id="42" idx="0"/>
            <a:endCxn id="40" idx="4"/>
          </p:cNvCxnSpPr>
          <p:nvPr/>
        </p:nvCxnSpPr>
        <p:spPr bwMode="auto">
          <a:xfrm flipV="1">
            <a:off x="4602480" y="4065827"/>
            <a:ext cx="617220" cy="9067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5D2AB9E-C784-448D-A70B-10D7B893AE92}"/>
              </a:ext>
            </a:extLst>
          </p:cNvPr>
          <p:cNvCxnSpPr>
            <a:cxnSpLocks/>
            <a:stCxn id="44" idx="0"/>
            <a:endCxn id="45" idx="4"/>
          </p:cNvCxnSpPr>
          <p:nvPr/>
        </p:nvCxnSpPr>
        <p:spPr bwMode="auto">
          <a:xfrm flipH="1" flipV="1">
            <a:off x="6675120" y="4065827"/>
            <a:ext cx="746760" cy="9067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83AA8A4-9542-4240-A476-5311E3F0CF6E}"/>
              </a:ext>
            </a:extLst>
          </p:cNvPr>
          <p:cNvCxnSpPr>
            <a:cxnSpLocks/>
            <a:stCxn id="44" idx="0"/>
            <a:endCxn id="40" idx="4"/>
          </p:cNvCxnSpPr>
          <p:nvPr/>
        </p:nvCxnSpPr>
        <p:spPr bwMode="auto">
          <a:xfrm flipH="1" flipV="1">
            <a:off x="5219700" y="4065827"/>
            <a:ext cx="2202180" cy="9067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8212B49-A112-47A2-B473-5B41012F1F7A}"/>
              </a:ext>
            </a:extLst>
          </p:cNvPr>
          <p:cNvCxnSpPr>
            <a:cxnSpLocks/>
            <a:stCxn id="41" idx="0"/>
            <a:endCxn id="45" idx="4"/>
          </p:cNvCxnSpPr>
          <p:nvPr/>
        </p:nvCxnSpPr>
        <p:spPr bwMode="auto">
          <a:xfrm flipV="1">
            <a:off x="3071178" y="4065827"/>
            <a:ext cx="3603942" cy="9067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A080F6C-EBE7-46E2-AC57-BEDC7C9DAAA8}"/>
              </a:ext>
            </a:extLst>
          </p:cNvPr>
          <p:cNvCxnSpPr>
            <a:cxnSpLocks/>
            <a:stCxn id="39" idx="0"/>
            <a:endCxn id="46" idx="4"/>
          </p:cNvCxnSpPr>
          <p:nvPr/>
        </p:nvCxnSpPr>
        <p:spPr bwMode="auto">
          <a:xfrm flipV="1">
            <a:off x="3665220" y="2564687"/>
            <a:ext cx="792480" cy="723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434AFF7-A9E8-4571-AA22-3DE0D00937E2}"/>
              </a:ext>
            </a:extLst>
          </p:cNvPr>
          <p:cNvCxnSpPr>
            <a:cxnSpLocks/>
            <a:stCxn id="40" idx="0"/>
            <a:endCxn id="46" idx="4"/>
          </p:cNvCxnSpPr>
          <p:nvPr/>
        </p:nvCxnSpPr>
        <p:spPr bwMode="auto">
          <a:xfrm flipH="1" flipV="1">
            <a:off x="4457700" y="2564687"/>
            <a:ext cx="762000" cy="723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7BCA06D-1929-4A06-84E7-83AA53A8527A}"/>
              </a:ext>
            </a:extLst>
          </p:cNvPr>
          <p:cNvCxnSpPr>
            <a:cxnSpLocks/>
            <a:stCxn id="45" idx="0"/>
            <a:endCxn id="46" idx="4"/>
          </p:cNvCxnSpPr>
          <p:nvPr/>
        </p:nvCxnSpPr>
        <p:spPr bwMode="auto">
          <a:xfrm flipH="1" flipV="1">
            <a:off x="4457700" y="2564687"/>
            <a:ext cx="2217420" cy="723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6D1051E-F231-4839-97AE-C0F14D38BD79}"/>
              </a:ext>
            </a:extLst>
          </p:cNvPr>
          <p:cNvCxnSpPr>
            <a:cxnSpLocks/>
            <a:stCxn id="45" idx="0"/>
            <a:endCxn id="49" idx="4"/>
          </p:cNvCxnSpPr>
          <p:nvPr/>
        </p:nvCxnSpPr>
        <p:spPr bwMode="auto">
          <a:xfrm flipH="1" flipV="1">
            <a:off x="6012180" y="2564687"/>
            <a:ext cx="662940" cy="723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8FDE4D7-DECD-40BC-810A-1B322D8A2CE8}"/>
              </a:ext>
            </a:extLst>
          </p:cNvPr>
          <p:cNvCxnSpPr>
            <a:cxnSpLocks/>
            <a:stCxn id="40" idx="0"/>
            <a:endCxn id="49" idx="4"/>
          </p:cNvCxnSpPr>
          <p:nvPr/>
        </p:nvCxnSpPr>
        <p:spPr bwMode="auto">
          <a:xfrm flipV="1">
            <a:off x="5219700" y="2564687"/>
            <a:ext cx="792480" cy="723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C40270C-4E79-4414-9BDC-8477E6CD5717}"/>
              </a:ext>
            </a:extLst>
          </p:cNvPr>
          <p:cNvCxnSpPr>
            <a:cxnSpLocks/>
            <a:stCxn id="39" idx="0"/>
            <a:endCxn id="49" idx="4"/>
          </p:cNvCxnSpPr>
          <p:nvPr/>
        </p:nvCxnSpPr>
        <p:spPr bwMode="auto">
          <a:xfrm flipV="1">
            <a:off x="3665220" y="2564687"/>
            <a:ext cx="2346960" cy="723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17226DDF-45C7-467E-9838-0B9E20824157}"/>
              </a:ext>
            </a:extLst>
          </p:cNvPr>
          <p:cNvSpPr txBox="1"/>
          <p:nvPr/>
        </p:nvSpPr>
        <p:spPr>
          <a:xfrm>
            <a:off x="3147060" y="3964534"/>
            <a:ext cx="49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E7C4B9F-96CF-4E25-9F4C-086CDA6CDC6C}"/>
              </a:ext>
            </a:extLst>
          </p:cNvPr>
          <p:cNvSpPr txBox="1"/>
          <p:nvPr/>
        </p:nvSpPr>
        <p:spPr>
          <a:xfrm>
            <a:off x="4107180" y="3964534"/>
            <a:ext cx="49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39073D6-729F-4F9A-A4DF-6DF93245EE16}"/>
              </a:ext>
            </a:extLst>
          </p:cNvPr>
          <p:cNvSpPr txBox="1"/>
          <p:nvPr/>
        </p:nvSpPr>
        <p:spPr>
          <a:xfrm>
            <a:off x="4709160" y="3964534"/>
            <a:ext cx="49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461D531-1504-49E5-B375-203A51A3F605}"/>
              </a:ext>
            </a:extLst>
          </p:cNvPr>
          <p:cNvSpPr txBox="1"/>
          <p:nvPr/>
        </p:nvSpPr>
        <p:spPr>
          <a:xfrm>
            <a:off x="5539740" y="3964534"/>
            <a:ext cx="49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914AC2-8399-45DB-A891-095BFC0CB7BE}"/>
              </a:ext>
            </a:extLst>
          </p:cNvPr>
          <p:cNvSpPr txBox="1"/>
          <p:nvPr/>
        </p:nvSpPr>
        <p:spPr>
          <a:xfrm>
            <a:off x="6027420" y="3964534"/>
            <a:ext cx="49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2993B6-6E15-4F52-AAAF-3C37F4B7FFCE}"/>
              </a:ext>
            </a:extLst>
          </p:cNvPr>
          <p:cNvSpPr txBox="1"/>
          <p:nvPr/>
        </p:nvSpPr>
        <p:spPr>
          <a:xfrm>
            <a:off x="6888162" y="3964534"/>
            <a:ext cx="49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EF2BA42-9AFD-441B-BC21-C0E2200AC684}"/>
              </a:ext>
            </a:extLst>
          </p:cNvPr>
          <p:cNvGrpSpPr/>
          <p:nvPr/>
        </p:nvGrpSpPr>
        <p:grpSpPr>
          <a:xfrm>
            <a:off x="2884329" y="5102146"/>
            <a:ext cx="4910931" cy="503308"/>
            <a:chOff x="1969929" y="5303519"/>
            <a:chExt cx="4910931" cy="50330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925494B-FBDC-46BE-A8C9-7DE8E1660837}"/>
                </a:ext>
              </a:extLst>
            </p:cNvPr>
            <p:cNvSpPr txBox="1"/>
            <p:nvPr/>
          </p:nvSpPr>
          <p:spPr>
            <a:xfrm>
              <a:off x="1969929" y="5331767"/>
              <a:ext cx="495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54EAA9-AEA4-494C-A046-E4B35A4AAA6B}"/>
                </a:ext>
              </a:extLst>
            </p:cNvPr>
            <p:cNvSpPr txBox="1"/>
            <p:nvPr/>
          </p:nvSpPr>
          <p:spPr>
            <a:xfrm>
              <a:off x="3547110" y="5303519"/>
              <a:ext cx="495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259BDE6-CF3C-4BD7-89B9-A57792A690A8}"/>
                </a:ext>
              </a:extLst>
            </p:cNvPr>
            <p:cNvSpPr txBox="1"/>
            <p:nvPr/>
          </p:nvSpPr>
          <p:spPr>
            <a:xfrm>
              <a:off x="4933950" y="5345162"/>
              <a:ext cx="495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256E9CB-8A6E-4C7C-821C-516563424F71}"/>
                </a:ext>
              </a:extLst>
            </p:cNvPr>
            <p:cNvSpPr txBox="1"/>
            <p:nvPr/>
          </p:nvSpPr>
          <p:spPr>
            <a:xfrm>
              <a:off x="6385560" y="5345162"/>
              <a:ext cx="495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BFA2046-E7F7-4158-A20D-2CE5F55225AB}"/>
              </a:ext>
            </a:extLst>
          </p:cNvPr>
          <p:cNvSpPr txBox="1"/>
          <p:nvPr/>
        </p:nvSpPr>
        <p:spPr>
          <a:xfrm>
            <a:off x="2293620" y="3488016"/>
            <a:ext cx="1040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b=0.5</a:t>
            </a:r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50B4D9A-52D8-4CDF-BFF4-6C1A7FB6065D}"/>
              </a:ext>
            </a:extLst>
          </p:cNvPr>
          <p:cNvSpPr txBox="1"/>
          <p:nvPr/>
        </p:nvSpPr>
        <p:spPr>
          <a:xfrm>
            <a:off x="5642610" y="3432980"/>
            <a:ext cx="815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b=2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6164E4A-0491-4182-B6FD-E5D4C3B9CA3E}"/>
              </a:ext>
            </a:extLst>
          </p:cNvPr>
          <p:cNvSpPr txBox="1"/>
          <p:nvPr/>
        </p:nvSpPr>
        <p:spPr>
          <a:xfrm>
            <a:off x="4183380" y="3480010"/>
            <a:ext cx="815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b=1</a:t>
            </a:r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D30A6DC-A87F-4AFB-B9D4-9F5E2550F532}"/>
              </a:ext>
            </a:extLst>
          </p:cNvPr>
          <p:cNvSpPr txBox="1"/>
          <p:nvPr/>
        </p:nvSpPr>
        <p:spPr>
          <a:xfrm>
            <a:off x="3360738" y="1901649"/>
            <a:ext cx="815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b=0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7DDFCE1-C623-423B-A152-4F474A8F45F3}"/>
              </a:ext>
            </a:extLst>
          </p:cNvPr>
          <p:cNvSpPr txBox="1"/>
          <p:nvPr/>
        </p:nvSpPr>
        <p:spPr>
          <a:xfrm>
            <a:off x="4998720" y="1915215"/>
            <a:ext cx="815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b=0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BA13849-78EB-42F9-9015-E28C53259B81}"/>
              </a:ext>
            </a:extLst>
          </p:cNvPr>
          <p:cNvSpPr txBox="1"/>
          <p:nvPr/>
        </p:nvSpPr>
        <p:spPr>
          <a:xfrm>
            <a:off x="3829050" y="2514309"/>
            <a:ext cx="49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2A640C-A5C7-441D-BDC9-5BC4DCFA62ED}"/>
              </a:ext>
            </a:extLst>
          </p:cNvPr>
          <p:cNvSpPr txBox="1"/>
          <p:nvPr/>
        </p:nvSpPr>
        <p:spPr>
          <a:xfrm>
            <a:off x="4343400" y="2556315"/>
            <a:ext cx="49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BF56E51-B551-412F-9B58-5EAC4A5C3763}"/>
              </a:ext>
            </a:extLst>
          </p:cNvPr>
          <p:cNvSpPr txBox="1"/>
          <p:nvPr/>
        </p:nvSpPr>
        <p:spPr>
          <a:xfrm>
            <a:off x="4621530" y="2311167"/>
            <a:ext cx="510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-1</a:t>
            </a:r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68C28E9-D39C-4C13-8BCC-6AC12D7D05E2}"/>
              </a:ext>
            </a:extLst>
          </p:cNvPr>
          <p:cNvSpPr txBox="1"/>
          <p:nvPr/>
        </p:nvSpPr>
        <p:spPr>
          <a:xfrm>
            <a:off x="5292090" y="2311167"/>
            <a:ext cx="510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-1</a:t>
            </a:r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889D494-947D-444D-86A7-2379194300CB}"/>
              </a:ext>
            </a:extLst>
          </p:cNvPr>
          <p:cNvSpPr txBox="1"/>
          <p:nvPr/>
        </p:nvSpPr>
        <p:spPr>
          <a:xfrm>
            <a:off x="5779770" y="2591132"/>
            <a:ext cx="49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C588F20-F9F6-4120-A90A-32E4562018F8}"/>
              </a:ext>
            </a:extLst>
          </p:cNvPr>
          <p:cNvSpPr txBox="1"/>
          <p:nvPr/>
        </p:nvSpPr>
        <p:spPr>
          <a:xfrm>
            <a:off x="6294120" y="2633138"/>
            <a:ext cx="49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110E0-FC48-4C50-8D1C-3F4D70D71A53}"/>
              </a:ext>
            </a:extLst>
          </p:cNvPr>
          <p:cNvSpPr txBox="1"/>
          <p:nvPr/>
        </p:nvSpPr>
        <p:spPr>
          <a:xfrm>
            <a:off x="8347554" y="518136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Layer (Layer 1)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8E73AF0-9640-4D51-96DA-CE7567BBF2C6}"/>
              </a:ext>
            </a:extLst>
          </p:cNvPr>
          <p:cNvSpPr txBox="1"/>
          <p:nvPr/>
        </p:nvSpPr>
        <p:spPr>
          <a:xfrm>
            <a:off x="8271871" y="3537925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Hidden Layer (Layer 2)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553DBF7-BB54-4A53-A361-68C3D36CFC05}"/>
              </a:ext>
            </a:extLst>
          </p:cNvPr>
          <p:cNvSpPr txBox="1"/>
          <p:nvPr/>
        </p:nvSpPr>
        <p:spPr>
          <a:xfrm>
            <a:off x="8251373" y="199712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 Layer (Layer 3)</a:t>
            </a:r>
          </a:p>
        </p:txBody>
      </p:sp>
    </p:spTree>
    <p:extLst>
      <p:ext uri="{BB962C8B-B14F-4D97-AF65-F5344CB8AC3E}">
        <p14:creationId xmlns:p14="http://schemas.microsoft.com/office/powerpoint/2010/main" val="96540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F5C0A2-3627-804B-A837-8DA011A5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63463"/>
            <a:ext cx="10820400" cy="170353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Lab 1: Implementing XOR using MLP </a:t>
            </a:r>
            <a:br>
              <a:rPr lang="en-US" dirty="0"/>
            </a:br>
            <a:r>
              <a:rPr lang="en-US" dirty="0"/>
              <a:t>on 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CC74D-AD96-E54E-9AF4-A74241BE0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58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26BA4-74DB-4131-A786-48BA034B7BD6}"/>
              </a:ext>
            </a:extLst>
          </p:cNvPr>
          <p:cNvSpPr txBox="1"/>
          <p:nvPr/>
        </p:nvSpPr>
        <p:spPr>
          <a:xfrm>
            <a:off x="1869510" y="2470340"/>
            <a:ext cx="6093912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Assignments and Related Documents:</a:t>
            </a:r>
          </a:p>
          <a:p>
            <a:pPr marL="800078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https://jqub.github.io/2021/09/01/ML4Emb/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19BF7-ECA0-452E-ABA5-A324878EA14C}"/>
              </a:ext>
            </a:extLst>
          </p:cNvPr>
          <p:cNvSpPr txBox="1"/>
          <p:nvPr/>
        </p:nvSpPr>
        <p:spPr>
          <a:xfrm>
            <a:off x="1869510" y="3782350"/>
            <a:ext cx="9654435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Due Date: </a:t>
            </a:r>
            <a:r>
              <a:rPr lang="en-US" sz="2000" dirty="0"/>
              <a:t>This Friday by 1 PM</a:t>
            </a:r>
          </a:p>
          <a:p>
            <a:pPr marL="80007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Please take this chance to evaluate the required programming background and the required bandwidth to decide whether keep or drop this course.</a:t>
            </a:r>
          </a:p>
        </p:txBody>
      </p:sp>
    </p:spTree>
    <p:extLst>
      <p:ext uri="{BB962C8B-B14F-4D97-AF65-F5344CB8AC3E}">
        <p14:creationId xmlns:p14="http://schemas.microsoft.com/office/powerpoint/2010/main" val="12181442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D5B76B-C208-EC49-86FE-5F09761F7F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59251" y="4233366"/>
            <a:ext cx="3873500" cy="2038351"/>
          </a:xfrm>
        </p:spPr>
        <p:txBody>
          <a:bodyPr/>
          <a:lstStyle/>
          <a:p>
            <a:r>
              <a:rPr lang="en-US" b="1" dirty="0"/>
              <a:t>George Mason University</a:t>
            </a:r>
          </a:p>
          <a:p>
            <a:r>
              <a:rPr lang="en-US" dirty="0"/>
              <a:t>4400 University Drive</a:t>
            </a:r>
            <a:br>
              <a:rPr lang="en-US" dirty="0"/>
            </a:br>
            <a:r>
              <a:rPr lang="en-US" dirty="0"/>
              <a:t>Fairfax, Virginia 22030</a:t>
            </a:r>
          </a:p>
          <a:p>
            <a:r>
              <a:rPr lang="en-US" dirty="0"/>
              <a:t>Tel: (703)993-1000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45D005-EB7E-C041-AAB8-E44EC93831C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GMU.EDU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F6F60-E747-5B4C-9946-99525F22AD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5"/>
            <a:ext cx="2743200" cy="365125"/>
          </a:xfrm>
        </p:spPr>
        <p:txBody>
          <a:bodyPr/>
          <a:lstStyle/>
          <a:p>
            <a:fld id="{9384FF6D-5FD2-A847-8599-D7B37E65F8CD}" type="slidenum">
              <a:rPr lang="en-US" smtClean="0"/>
              <a:pPr/>
              <a:t>59</a:t>
            </a:fld>
            <a:r>
              <a:rPr lang="en-US"/>
              <a:t>  |  George Mason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35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6</a:t>
            </a:fld>
            <a:r>
              <a:rPr lang="en-US"/>
              <a:t>  |  George Mason University</a:t>
            </a: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E990272-0BDE-4479-AABC-FDE592B56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177135" y="1905951"/>
            <a:ext cx="1837730" cy="183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39EF4D9-8E11-49A4-B2C1-3B545DE98D73}"/>
              </a:ext>
            </a:extLst>
          </p:cNvPr>
          <p:cNvSpPr txBox="1">
            <a:spLocks/>
          </p:cNvSpPr>
          <p:nvPr/>
        </p:nvSpPr>
        <p:spPr>
          <a:xfrm>
            <a:off x="4583379" y="3743681"/>
            <a:ext cx="6602072" cy="1432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5C18E-BB7E-4336-A39E-84F3303201F9}"/>
              </a:ext>
            </a:extLst>
          </p:cNvPr>
          <p:cNvSpPr txBox="1"/>
          <p:nvPr/>
        </p:nvSpPr>
        <p:spPr>
          <a:xfrm>
            <a:off x="5068629" y="4125967"/>
            <a:ext cx="2054742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XXX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hlinkClick r:id="rId3"/>
              </a:rPr>
              <a:t>XXX@gmu.edu</a:t>
            </a: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dirty="0"/>
              <a:t>Office Hours: TBD</a:t>
            </a:r>
          </a:p>
        </p:txBody>
      </p:sp>
    </p:spTree>
    <p:extLst>
      <p:ext uri="{BB962C8B-B14F-4D97-AF65-F5344CB8AC3E}">
        <p14:creationId xmlns:p14="http://schemas.microsoft.com/office/powerpoint/2010/main" val="2280977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3" y="8"/>
            <a:ext cx="9166098" cy="1325563"/>
          </a:xfrm>
        </p:spPr>
        <p:txBody>
          <a:bodyPr/>
          <a:lstStyle/>
          <a:p>
            <a:r>
              <a:rPr lang="en-US" dirty="0"/>
              <a:t>Artificial </a:t>
            </a:r>
            <a:br>
              <a:rPr lang="en-US" dirty="0"/>
            </a:br>
            <a:r>
              <a:rPr lang="en-US" dirty="0"/>
              <a:t>Neurons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60</a:t>
            </a:fld>
            <a:r>
              <a:rPr lang="en-US"/>
              <a:t>  |  George Mason University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813762-8910-4E5A-9765-38E056578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877647" y="37793"/>
            <a:ext cx="6310456" cy="28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4653A6-37C4-4B25-8178-56A53F0D8297}"/>
              </a:ext>
            </a:extLst>
          </p:cNvPr>
          <p:cNvSpPr txBox="1"/>
          <p:nvPr/>
        </p:nvSpPr>
        <p:spPr>
          <a:xfrm>
            <a:off x="1479549" y="1474593"/>
            <a:ext cx="104203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/>
              <a:t>Two Neurons: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FA82E8B-E1BE-4280-B50F-744F0C6FB24A}"/>
              </a:ext>
            </a:extLst>
          </p:cNvPr>
          <p:cNvSpPr/>
          <p:nvPr/>
        </p:nvSpPr>
        <p:spPr>
          <a:xfrm>
            <a:off x="3580080" y="3639338"/>
            <a:ext cx="899085" cy="899085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B693FB-FCE8-448E-8C41-6CE11AB035E9}"/>
              </a:ext>
            </a:extLst>
          </p:cNvPr>
          <p:cNvCxnSpPr>
            <a:cxnSpLocks/>
            <a:stCxn id="16" idx="6"/>
            <a:endCxn id="2" idx="1"/>
          </p:cNvCxnSpPr>
          <p:nvPr/>
        </p:nvCxnSpPr>
        <p:spPr>
          <a:xfrm>
            <a:off x="2791430" y="2742070"/>
            <a:ext cx="920318" cy="102893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DF325A-5992-4CD1-A667-9D09FEEAAE11}"/>
              </a:ext>
            </a:extLst>
          </p:cNvPr>
          <p:cNvCxnSpPr>
            <a:cxnSpLocks/>
            <a:stCxn id="35" idx="6"/>
            <a:endCxn id="2" idx="3"/>
          </p:cNvCxnSpPr>
          <p:nvPr/>
        </p:nvCxnSpPr>
        <p:spPr>
          <a:xfrm flipV="1">
            <a:off x="2791430" y="4406755"/>
            <a:ext cx="920318" cy="11638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183176-6C47-4977-AC02-7BA9BDC554EB}"/>
              </a:ext>
            </a:extLst>
          </p:cNvPr>
          <p:cNvCxnSpPr>
            <a:cxnSpLocks/>
            <a:stCxn id="34" idx="6"/>
            <a:endCxn id="2" idx="2"/>
          </p:cNvCxnSpPr>
          <p:nvPr/>
        </p:nvCxnSpPr>
        <p:spPr>
          <a:xfrm>
            <a:off x="2791430" y="4088880"/>
            <a:ext cx="788650" cy="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289ABE0-8BCF-411D-8529-5FE8A7B33ED3}"/>
              </a:ext>
            </a:extLst>
          </p:cNvPr>
          <p:cNvSpPr/>
          <p:nvPr/>
        </p:nvSpPr>
        <p:spPr>
          <a:xfrm>
            <a:off x="2417127" y="2554918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3A3CB9-D1DB-47CB-88ED-53D148309777}"/>
              </a:ext>
            </a:extLst>
          </p:cNvPr>
          <p:cNvSpPr/>
          <p:nvPr/>
        </p:nvSpPr>
        <p:spPr>
          <a:xfrm>
            <a:off x="2417127" y="3901728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CE0DC1-5188-44CB-B4FB-359EEB976AF3}"/>
              </a:ext>
            </a:extLst>
          </p:cNvPr>
          <p:cNvSpPr/>
          <p:nvPr/>
        </p:nvSpPr>
        <p:spPr>
          <a:xfrm>
            <a:off x="2417127" y="5383407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9155D8-C456-4557-A166-8A4AA3BD6EFA}"/>
              </a:ext>
            </a:extLst>
          </p:cNvPr>
          <p:cNvCxnSpPr>
            <a:cxnSpLocks/>
          </p:cNvCxnSpPr>
          <p:nvPr/>
        </p:nvCxnSpPr>
        <p:spPr>
          <a:xfrm>
            <a:off x="1667008" y="2536324"/>
            <a:ext cx="1274408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188E29-E31A-4D8A-A9ED-2BF285A36297}"/>
              </a:ext>
            </a:extLst>
          </p:cNvPr>
          <p:cNvCxnSpPr>
            <a:cxnSpLocks/>
          </p:cNvCxnSpPr>
          <p:nvPr/>
        </p:nvCxnSpPr>
        <p:spPr>
          <a:xfrm>
            <a:off x="1667008" y="3886185"/>
            <a:ext cx="1228295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10F8236-0152-435B-8DD9-36533F9E9947}"/>
              </a:ext>
            </a:extLst>
          </p:cNvPr>
          <p:cNvCxnSpPr>
            <a:cxnSpLocks/>
          </p:cNvCxnSpPr>
          <p:nvPr/>
        </p:nvCxnSpPr>
        <p:spPr>
          <a:xfrm>
            <a:off x="1667008" y="5357916"/>
            <a:ext cx="114465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4" name="TextBox 2053">
                <a:extLst>
                  <a:ext uri="{FF2B5EF4-FFF2-40B4-BE49-F238E27FC236}">
                    <a16:creationId xmlns:a16="http://schemas.microsoft.com/office/drawing/2014/main" id="{DC34A44F-E896-49F6-9189-FCA8403DE3A1}"/>
                  </a:ext>
                </a:extLst>
              </p:cNvPr>
              <p:cNvSpPr txBox="1"/>
              <p:nvPr/>
            </p:nvSpPr>
            <p:spPr>
              <a:xfrm>
                <a:off x="1747557" y="2552433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54" name="TextBox 2053">
                <a:extLst>
                  <a:ext uri="{FF2B5EF4-FFF2-40B4-BE49-F238E27FC236}">
                    <a16:creationId xmlns:a16="http://schemas.microsoft.com/office/drawing/2014/main" id="{DC34A44F-E896-49F6-9189-FCA8403DE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557" y="2552433"/>
                <a:ext cx="388055" cy="369332"/>
              </a:xfrm>
              <a:prstGeom prst="rect">
                <a:avLst/>
              </a:prstGeom>
              <a:blipFill>
                <a:blip r:embed="rId3"/>
                <a:stretch>
                  <a:fillRect l="-9524" r="-634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3D056C-4902-4832-84C2-C987D8683415}"/>
                  </a:ext>
                </a:extLst>
              </p:cNvPr>
              <p:cNvSpPr txBox="1"/>
              <p:nvPr/>
            </p:nvSpPr>
            <p:spPr>
              <a:xfrm>
                <a:off x="1750884" y="3842296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33D056C-4902-4832-84C2-C987D8683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84" y="3842296"/>
                <a:ext cx="388055" cy="369332"/>
              </a:xfrm>
              <a:prstGeom prst="rect">
                <a:avLst/>
              </a:prstGeom>
              <a:blipFill>
                <a:blip r:embed="rId4"/>
                <a:stretch>
                  <a:fillRect l="-6250" r="-468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05E82F-40BF-4AF8-8BB1-994D33A02F53}"/>
                  </a:ext>
                </a:extLst>
              </p:cNvPr>
              <p:cNvSpPr txBox="1"/>
              <p:nvPr/>
            </p:nvSpPr>
            <p:spPr>
              <a:xfrm>
                <a:off x="1769358" y="5357916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405E82F-40BF-4AF8-8BB1-994D33A02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358" y="5357916"/>
                <a:ext cx="388055" cy="369332"/>
              </a:xfrm>
              <a:prstGeom prst="rect">
                <a:avLst/>
              </a:prstGeom>
              <a:blipFill>
                <a:blip r:embed="rId5"/>
                <a:stretch>
                  <a:fillRect l="-7813" r="-468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EB298C9-AE03-48B1-BFCE-E18C44678565}"/>
                  </a:ext>
                </a:extLst>
              </p:cNvPr>
              <p:cNvSpPr txBox="1"/>
              <p:nvPr/>
            </p:nvSpPr>
            <p:spPr>
              <a:xfrm>
                <a:off x="2404913" y="2873096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EB298C9-AE03-48B1-BFCE-E18C44678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913" y="2873096"/>
                <a:ext cx="444994" cy="369332"/>
              </a:xfrm>
              <a:prstGeom prst="rect">
                <a:avLst/>
              </a:prstGeom>
              <a:blipFill>
                <a:blip r:embed="rId6"/>
                <a:stretch>
                  <a:fillRect l="-8219" r="-2740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86F6EF2-AB48-4722-B561-E46917FB85FD}"/>
                  </a:ext>
                </a:extLst>
              </p:cNvPr>
              <p:cNvSpPr txBox="1"/>
              <p:nvPr/>
            </p:nvSpPr>
            <p:spPr>
              <a:xfrm>
                <a:off x="2373785" y="4270890"/>
                <a:ext cx="437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86F6EF2-AB48-4722-B561-E46917FB8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785" y="4270890"/>
                <a:ext cx="437876" cy="369332"/>
              </a:xfrm>
              <a:prstGeom prst="rect">
                <a:avLst/>
              </a:prstGeom>
              <a:blipFill>
                <a:blip r:embed="rId7"/>
                <a:stretch>
                  <a:fillRect l="-6944" r="-2778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D0FA969-F95B-4803-9A39-AC88D8BD0865}"/>
                  </a:ext>
                </a:extLst>
              </p:cNvPr>
              <p:cNvSpPr txBox="1"/>
              <p:nvPr/>
            </p:nvSpPr>
            <p:spPr>
              <a:xfrm>
                <a:off x="2404913" y="5809483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D0FA969-F95B-4803-9A39-AC88D8BD0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913" y="5809483"/>
                <a:ext cx="444994" cy="369332"/>
              </a:xfrm>
              <a:prstGeom prst="rect">
                <a:avLst/>
              </a:prstGeom>
              <a:blipFill>
                <a:blip r:embed="rId8"/>
                <a:stretch>
                  <a:fillRect l="-8219" r="-2740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6E4AEBC-C118-476D-8D91-C86F09C433FC}"/>
              </a:ext>
            </a:extLst>
          </p:cNvPr>
          <p:cNvCxnSpPr>
            <a:cxnSpLocks/>
          </p:cNvCxnSpPr>
          <p:nvPr/>
        </p:nvCxnSpPr>
        <p:spPr>
          <a:xfrm>
            <a:off x="4479165" y="4076253"/>
            <a:ext cx="1756535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1425B5E5-3948-4B91-BCC6-C37EF778E9CF}"/>
              </a:ext>
            </a:extLst>
          </p:cNvPr>
          <p:cNvSpPr/>
          <p:nvPr/>
        </p:nvSpPr>
        <p:spPr>
          <a:xfrm>
            <a:off x="5034247" y="4080406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EFC9FD5-66E3-468C-8E7D-14A1847AD2F6}"/>
              </a:ext>
            </a:extLst>
          </p:cNvPr>
          <p:cNvCxnSpPr>
            <a:cxnSpLocks/>
            <a:stCxn id="77" idx="4"/>
          </p:cNvCxnSpPr>
          <p:nvPr/>
        </p:nvCxnSpPr>
        <p:spPr>
          <a:xfrm>
            <a:off x="5221399" y="4454709"/>
            <a:ext cx="0" cy="4556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EA279F09-82F8-43E6-B655-F1AB479EDADF}"/>
              </a:ext>
            </a:extLst>
          </p:cNvPr>
          <p:cNvSpPr/>
          <p:nvPr/>
        </p:nvSpPr>
        <p:spPr>
          <a:xfrm>
            <a:off x="5596085" y="3686405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F72672C-FC6A-45FC-B8F7-3B3BEDFA3CD1}"/>
              </a:ext>
            </a:extLst>
          </p:cNvPr>
          <p:cNvCxnSpPr>
            <a:cxnSpLocks/>
            <a:stCxn id="63" idx="2"/>
            <a:endCxn id="81" idx="6"/>
          </p:cNvCxnSpPr>
          <p:nvPr/>
        </p:nvCxnSpPr>
        <p:spPr>
          <a:xfrm flipH="1" flipV="1">
            <a:off x="5970388" y="3873557"/>
            <a:ext cx="2019024" cy="1262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7F78BC6-540C-4975-B3D0-C181B836B68E}"/>
              </a:ext>
            </a:extLst>
          </p:cNvPr>
          <p:cNvSpPr/>
          <p:nvPr/>
        </p:nvSpPr>
        <p:spPr>
          <a:xfrm>
            <a:off x="6012556" y="6075294"/>
            <a:ext cx="5303142" cy="226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6E096A-7814-4D64-9B19-678B48308486}"/>
              </a:ext>
            </a:extLst>
          </p:cNvPr>
          <p:cNvSpPr txBox="1"/>
          <p:nvPr/>
        </p:nvSpPr>
        <p:spPr>
          <a:xfrm>
            <a:off x="6624827" y="5755188"/>
            <a:ext cx="407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essage Travel Direction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B37A75B-2FB0-41AD-897C-EA106FB8F75D}"/>
              </a:ext>
            </a:extLst>
          </p:cNvPr>
          <p:cNvSpPr txBox="1"/>
          <p:nvPr/>
        </p:nvSpPr>
        <p:spPr>
          <a:xfrm>
            <a:off x="3048571" y="2510771"/>
            <a:ext cx="196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F7F4E"/>
                </a:solidFill>
              </a:rPr>
              <a:t>Neuron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DAAA5E-5AE8-461E-BF13-EF542A0E71BC}"/>
                  </a:ext>
                </a:extLst>
              </p:cNvPr>
              <p:cNvSpPr txBox="1"/>
              <p:nvPr/>
            </p:nvSpPr>
            <p:spPr>
              <a:xfrm>
                <a:off x="4600670" y="3586340"/>
                <a:ext cx="3897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4DAAA5E-5AE8-461E-BF13-EF542A0E7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670" y="3586340"/>
                <a:ext cx="389786" cy="369332"/>
              </a:xfrm>
              <a:prstGeom prst="rect">
                <a:avLst/>
              </a:prstGeom>
              <a:blipFill>
                <a:blip r:embed="rId9"/>
                <a:stretch>
                  <a:fillRect l="-17188" r="-3125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CA6F372-703C-404C-8A9A-EF6A17B5A81C}"/>
                  </a:ext>
                </a:extLst>
              </p:cNvPr>
              <p:cNvSpPr txBox="1"/>
              <p:nvPr/>
            </p:nvSpPr>
            <p:spPr>
              <a:xfrm>
                <a:off x="5596085" y="3302088"/>
                <a:ext cx="391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CA6F372-703C-404C-8A9A-EF6A17B5A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085" y="3302088"/>
                <a:ext cx="391261" cy="369332"/>
              </a:xfrm>
              <a:prstGeom prst="rect">
                <a:avLst/>
              </a:prstGeom>
              <a:blipFill>
                <a:blip r:embed="rId10"/>
                <a:stretch>
                  <a:fillRect l="-9375" r="-4688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5B010390-E763-4486-8D08-BFA8E117B9A7}"/>
              </a:ext>
            </a:extLst>
          </p:cNvPr>
          <p:cNvSpPr/>
          <p:nvPr/>
        </p:nvSpPr>
        <p:spPr>
          <a:xfrm>
            <a:off x="7989412" y="3436642"/>
            <a:ext cx="899085" cy="899085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7C948BF-346A-4B25-8BFC-A67B809E3AAF}"/>
              </a:ext>
            </a:extLst>
          </p:cNvPr>
          <p:cNvCxnSpPr>
            <a:cxnSpLocks/>
            <a:stCxn id="69" idx="7"/>
            <a:endCxn id="63" idx="3"/>
          </p:cNvCxnSpPr>
          <p:nvPr/>
        </p:nvCxnSpPr>
        <p:spPr>
          <a:xfrm flipV="1">
            <a:off x="7371250" y="4204059"/>
            <a:ext cx="749830" cy="46511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A9A6FC98-2E51-4B58-AB4F-FD3ED4490C85}"/>
              </a:ext>
            </a:extLst>
          </p:cNvPr>
          <p:cNvSpPr/>
          <p:nvPr/>
        </p:nvSpPr>
        <p:spPr>
          <a:xfrm>
            <a:off x="7051762" y="4614354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8B4CD7F-4A28-49A3-AD02-BDB3D8626673}"/>
              </a:ext>
            </a:extLst>
          </p:cNvPr>
          <p:cNvCxnSpPr>
            <a:cxnSpLocks/>
          </p:cNvCxnSpPr>
          <p:nvPr/>
        </p:nvCxnSpPr>
        <p:spPr>
          <a:xfrm>
            <a:off x="6664209" y="5015187"/>
            <a:ext cx="114465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C9255C5-F9B9-4C82-8BBF-B9BB37342803}"/>
                  </a:ext>
                </a:extLst>
              </p:cNvPr>
              <p:cNvSpPr txBox="1"/>
              <p:nvPr/>
            </p:nvSpPr>
            <p:spPr>
              <a:xfrm>
                <a:off x="6509349" y="4573240"/>
                <a:ext cx="382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C9255C5-F9B9-4C82-8BBF-B9BB3734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349" y="4573240"/>
                <a:ext cx="382669" cy="369332"/>
              </a:xfrm>
              <a:prstGeom prst="rect">
                <a:avLst/>
              </a:prstGeom>
              <a:blipFill>
                <a:blip r:embed="rId11"/>
                <a:stretch>
                  <a:fillRect l="-17460" r="-3175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8FBC4AB-0E1A-4AD0-913B-37EDE837D3A7}"/>
                  </a:ext>
                </a:extLst>
              </p:cNvPr>
              <p:cNvSpPr txBox="1"/>
              <p:nvPr/>
            </p:nvSpPr>
            <p:spPr>
              <a:xfrm>
                <a:off x="7019434" y="4222089"/>
                <a:ext cx="3841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8FBC4AB-0E1A-4AD0-913B-37EDE837D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434" y="4222089"/>
                <a:ext cx="384143" cy="369332"/>
              </a:xfrm>
              <a:prstGeom prst="rect">
                <a:avLst/>
              </a:prstGeom>
              <a:blipFill>
                <a:blip r:embed="rId12"/>
                <a:stretch>
                  <a:fillRect l="-9524" r="-4762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5832EC3-D851-465C-A46D-965287F7CF38}"/>
              </a:ext>
            </a:extLst>
          </p:cNvPr>
          <p:cNvCxnSpPr>
            <a:cxnSpLocks/>
          </p:cNvCxnSpPr>
          <p:nvPr/>
        </p:nvCxnSpPr>
        <p:spPr>
          <a:xfrm>
            <a:off x="8888497" y="3809352"/>
            <a:ext cx="1756535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FB2D3A62-AE0D-4F67-BB1D-A4E31E74E16C}"/>
              </a:ext>
            </a:extLst>
          </p:cNvPr>
          <p:cNvSpPr/>
          <p:nvPr/>
        </p:nvSpPr>
        <p:spPr>
          <a:xfrm>
            <a:off x="9443579" y="3813505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574F8BB-2697-4F10-9978-F3EB31D72E87}"/>
              </a:ext>
            </a:extLst>
          </p:cNvPr>
          <p:cNvCxnSpPr>
            <a:cxnSpLocks/>
            <a:stCxn id="88" idx="4"/>
          </p:cNvCxnSpPr>
          <p:nvPr/>
        </p:nvCxnSpPr>
        <p:spPr>
          <a:xfrm>
            <a:off x="9630731" y="4187808"/>
            <a:ext cx="0" cy="4556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DEAAD0D2-77F8-4C37-8B78-7D596FC5CA21}"/>
              </a:ext>
            </a:extLst>
          </p:cNvPr>
          <p:cNvSpPr/>
          <p:nvPr/>
        </p:nvSpPr>
        <p:spPr>
          <a:xfrm>
            <a:off x="10005417" y="3419504"/>
            <a:ext cx="374303" cy="37430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D569AE5-110B-4286-B68D-6141B2D6D87C}"/>
                  </a:ext>
                </a:extLst>
              </p:cNvPr>
              <p:cNvSpPr txBox="1"/>
              <p:nvPr/>
            </p:nvSpPr>
            <p:spPr>
              <a:xfrm>
                <a:off x="9010002" y="3319439"/>
                <a:ext cx="3691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D569AE5-110B-4286-B68D-6141B2D6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002" y="3319439"/>
                <a:ext cx="369140" cy="369332"/>
              </a:xfrm>
              <a:prstGeom prst="rect">
                <a:avLst/>
              </a:prstGeom>
              <a:blipFill>
                <a:blip r:embed="rId13"/>
                <a:stretch>
                  <a:fillRect l="-8197" r="-327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5FA3CE1-4324-454E-B408-C0A31E81A01B}"/>
              </a:ext>
            </a:extLst>
          </p:cNvPr>
          <p:cNvCxnSpPr>
            <a:cxnSpLocks/>
          </p:cNvCxnSpPr>
          <p:nvPr/>
        </p:nvCxnSpPr>
        <p:spPr>
          <a:xfrm>
            <a:off x="10200617" y="2973304"/>
            <a:ext cx="0" cy="4556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A9D06ECD-A00D-44E2-9C59-8BE130978AA6}"/>
              </a:ext>
            </a:extLst>
          </p:cNvPr>
          <p:cNvSpPr txBox="1"/>
          <p:nvPr/>
        </p:nvSpPr>
        <p:spPr>
          <a:xfrm>
            <a:off x="6824072" y="2918534"/>
            <a:ext cx="196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F7F4E"/>
                </a:solidFill>
              </a:rPr>
              <a:t>Neuron 2</a:t>
            </a:r>
          </a:p>
        </p:txBody>
      </p:sp>
    </p:spTree>
    <p:extLst>
      <p:ext uri="{BB962C8B-B14F-4D97-AF65-F5344CB8AC3E}">
        <p14:creationId xmlns:p14="http://schemas.microsoft.com/office/powerpoint/2010/main" val="2082864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What You are Expected to Learn!</a:t>
            </a:r>
            <a:br>
              <a:rPr lang="en-US" altLang="zh-CN" dirty="0"/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What’s Next?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61</a:t>
            </a:fld>
            <a:r>
              <a:rPr lang="en-US"/>
              <a:t>  |  George Mason University</a:t>
            </a:r>
            <a:endParaRPr lang="en-US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EA5D7620-0D84-4B21-8647-4BA42FBF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52" y="1521774"/>
            <a:ext cx="1909776" cy="933457"/>
          </a:xfrm>
          <a:prstGeom prst="rect">
            <a:avLst/>
          </a:prstGeom>
        </p:spPr>
      </p:pic>
      <p:pic>
        <p:nvPicPr>
          <p:cNvPr id="104" name="Picture 103" descr="A picture containing text, monitor, electronics, light&#10;&#10;Description automatically generated">
            <a:extLst>
              <a:ext uri="{FF2B5EF4-FFF2-40B4-BE49-F238E27FC236}">
                <a16:creationId xmlns:a16="http://schemas.microsoft.com/office/drawing/2014/main" id="{A81246E2-4E30-4232-8FDD-1B1B50C5E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852" y="4133325"/>
            <a:ext cx="1939657" cy="1129340"/>
          </a:xfrm>
          <a:prstGeom prst="rect">
            <a:avLst/>
          </a:prstGeom>
        </p:spPr>
      </p:pic>
      <p:pic>
        <p:nvPicPr>
          <p:cNvPr id="105" name="Picture 10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592A548-59A2-431D-B26D-B36E0CCC5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738" y="4336987"/>
            <a:ext cx="1166268" cy="986651"/>
          </a:xfrm>
          <a:prstGeom prst="rect">
            <a:avLst/>
          </a:prstGeom>
        </p:spPr>
      </p:pic>
      <p:pic>
        <p:nvPicPr>
          <p:cNvPr id="107" name="Picture 18" descr="ZCU102 Evaluation Board User Guide">
            <a:extLst>
              <a:ext uri="{FF2B5EF4-FFF2-40B4-BE49-F238E27FC236}">
                <a16:creationId xmlns:a16="http://schemas.microsoft.com/office/drawing/2014/main" id="{C420AAD7-8899-4A1C-99EE-1E2B1EF74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152" y="2785247"/>
            <a:ext cx="1104854" cy="117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" descr="TUL PYNQ-Z2: An Arduino and Raspberry Pi compatible Xilinx Zynq ...">
            <a:extLst>
              <a:ext uri="{FF2B5EF4-FFF2-40B4-BE49-F238E27FC236}">
                <a16:creationId xmlns:a16="http://schemas.microsoft.com/office/drawing/2014/main" id="{89C1278A-06E8-4304-9B56-1EC511406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65" y="2948175"/>
            <a:ext cx="1291993" cy="9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>
            <a:extLst>
              <a:ext uri="{FF2B5EF4-FFF2-40B4-BE49-F238E27FC236}">
                <a16:creationId xmlns:a16="http://schemas.microsoft.com/office/drawing/2014/main" id="{009435FB-3C13-4B2D-B8B5-53795090C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454" y="1620718"/>
            <a:ext cx="930250" cy="90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D9BF21D-FF22-479E-866B-8FC2F52416A1}"/>
              </a:ext>
            </a:extLst>
          </p:cNvPr>
          <p:cNvSpPr txBox="1"/>
          <p:nvPr/>
        </p:nvSpPr>
        <p:spPr>
          <a:xfrm>
            <a:off x="2267218" y="5664846"/>
            <a:ext cx="3326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sz="2400" b="1" dirty="0">
                <a:latin typeface="Calibri" panose="020F0502020204030204"/>
              </a:rPr>
              <a:t>Classical Computing</a:t>
            </a:r>
          </a:p>
        </p:txBody>
      </p:sp>
      <p:pic>
        <p:nvPicPr>
          <p:cNvPr id="25" name="Picture 2" descr="Inside the race to build the best quantum computer on Earth | MIT ...">
            <a:extLst>
              <a:ext uri="{FF2B5EF4-FFF2-40B4-BE49-F238E27FC236}">
                <a16:creationId xmlns:a16="http://schemas.microsoft.com/office/drawing/2014/main" id="{2C034E1E-A0C3-4838-AEB4-B84A51CA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046" y="1609395"/>
            <a:ext cx="2743200" cy="366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E610D5B-EDA4-49B0-A8B7-F2A7BA429E01}"/>
              </a:ext>
            </a:extLst>
          </p:cNvPr>
          <p:cNvSpPr txBox="1"/>
          <p:nvPr/>
        </p:nvSpPr>
        <p:spPr>
          <a:xfrm>
            <a:off x="8141355" y="5670032"/>
            <a:ext cx="3326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sz="2400" b="1" dirty="0">
                <a:latin typeface="Calibri" panose="020F0502020204030204"/>
              </a:rPr>
              <a:t>Quantum Computing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8F73214-72A2-44CB-9B16-94D9B60435BB}"/>
              </a:ext>
            </a:extLst>
          </p:cNvPr>
          <p:cNvSpPr/>
          <p:nvPr/>
        </p:nvSpPr>
        <p:spPr>
          <a:xfrm>
            <a:off x="6524546" y="3370617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4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5704D6F6-83A5-4EE5-9848-ED07618F4D55}"/>
              </a:ext>
            </a:extLst>
          </p:cNvPr>
          <p:cNvSpPr txBox="1"/>
          <p:nvPr/>
        </p:nvSpPr>
        <p:spPr>
          <a:xfrm>
            <a:off x="1466850" y="375544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Embedded Systems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What You are Expected to Learn!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909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j-cs"/>
              </a:rPr>
              <a:t>What’s Next?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62</a:t>
            </a:fld>
            <a:r>
              <a:rPr lang="en-US"/>
              <a:t>  |  George Mason University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FB3E42-C722-420B-B175-B9875E8E8271}"/>
              </a:ext>
            </a:extLst>
          </p:cNvPr>
          <p:cNvCxnSpPr>
            <a:cxnSpLocks/>
          </p:cNvCxnSpPr>
          <p:nvPr/>
        </p:nvCxnSpPr>
        <p:spPr>
          <a:xfrm>
            <a:off x="0" y="3618331"/>
            <a:ext cx="1213403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BF7FC5C-FADF-4E03-AEAB-4CC75416FF3A}"/>
              </a:ext>
            </a:extLst>
          </p:cNvPr>
          <p:cNvSpPr txBox="1"/>
          <p:nvPr/>
        </p:nvSpPr>
        <p:spPr>
          <a:xfrm>
            <a:off x="75784" y="480847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CB83A51-40D4-4AAE-B310-E066DCEE053E}"/>
              </a:ext>
            </a:extLst>
          </p:cNvPr>
          <p:cNvSpPr/>
          <p:nvPr/>
        </p:nvSpPr>
        <p:spPr>
          <a:xfrm>
            <a:off x="5143698" y="3704905"/>
            <a:ext cx="3122188" cy="2677221"/>
          </a:xfrm>
          <a:prstGeom prst="roundRect">
            <a:avLst>
              <a:gd name="adj" fmla="val 6705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00E1AF-3865-4DB6-839C-7824838E340F}"/>
              </a:ext>
            </a:extLst>
          </p:cNvPr>
          <p:cNvSpPr txBox="1"/>
          <p:nvPr/>
        </p:nvSpPr>
        <p:spPr>
          <a:xfrm>
            <a:off x="5127296" y="377190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Advanced Computing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058D02F-5CCC-4973-BF84-FC06DD7E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803" y="4148169"/>
            <a:ext cx="1372889" cy="671038"/>
          </a:xfrm>
          <a:prstGeom prst="rect">
            <a:avLst/>
          </a:prstGeom>
        </p:spPr>
      </p:pic>
      <p:pic>
        <p:nvPicPr>
          <p:cNvPr id="58" name="Picture 2" descr="Inside the race to build the best quantum computer on Earth | MIT ...">
            <a:extLst>
              <a:ext uri="{FF2B5EF4-FFF2-40B4-BE49-F238E27FC236}">
                <a16:creationId xmlns:a16="http://schemas.microsoft.com/office/drawing/2014/main" id="{887BEFF9-D387-48C4-B098-0B3316235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112" y="4359364"/>
            <a:ext cx="1398313" cy="18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4C623DC-7B9F-4516-85F9-A6B69A36AB27}"/>
              </a:ext>
            </a:extLst>
          </p:cNvPr>
          <p:cNvSpPr txBox="1"/>
          <p:nvPr/>
        </p:nvSpPr>
        <p:spPr>
          <a:xfrm>
            <a:off x="75784" y="211143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Software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5DE8C0-AA5E-4145-8FCA-3682A1495E77}"/>
              </a:ext>
            </a:extLst>
          </p:cNvPr>
          <p:cNvGrpSpPr/>
          <p:nvPr/>
        </p:nvGrpSpPr>
        <p:grpSpPr>
          <a:xfrm>
            <a:off x="1466850" y="1325570"/>
            <a:ext cx="2508250" cy="2201149"/>
            <a:chOff x="1651000" y="1325570"/>
            <a:chExt cx="2508250" cy="220114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61107BB-78D8-4849-AB1F-F3861DD75C29}"/>
                </a:ext>
              </a:extLst>
            </p:cNvPr>
            <p:cNvSpPr/>
            <p:nvPr/>
          </p:nvSpPr>
          <p:spPr>
            <a:xfrm>
              <a:off x="1651000" y="1325570"/>
              <a:ext cx="2508250" cy="22011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DB01D104-7D14-46B7-9FED-3BEA85B7E75F}"/>
                </a:ext>
              </a:extLst>
            </p:cNvPr>
            <p:cNvSpPr/>
            <p:nvPr/>
          </p:nvSpPr>
          <p:spPr>
            <a:xfrm>
              <a:off x="1752600" y="1730730"/>
              <a:ext cx="2228850" cy="36933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Computer Vision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99E287-A4CB-4FFB-8218-BA9FC76A3816}"/>
                </a:ext>
              </a:extLst>
            </p:cNvPr>
            <p:cNvSpPr txBox="1"/>
            <p:nvPr/>
          </p:nvSpPr>
          <p:spPr>
            <a:xfrm>
              <a:off x="1651000" y="1334152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Application</a:t>
              </a: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03433DC0-995C-4906-98ED-1DCEE7BF2872}"/>
                </a:ext>
              </a:extLst>
            </p:cNvPr>
            <p:cNvSpPr/>
            <p:nvPr/>
          </p:nvSpPr>
          <p:spPr>
            <a:xfrm>
              <a:off x="1752600" y="2213468"/>
              <a:ext cx="2228850" cy="348488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Natural Language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B040670F-E164-4423-8E9C-702CC65FB9F8}"/>
                </a:ext>
              </a:extLst>
            </p:cNvPr>
            <p:cNvSpPr/>
            <p:nvPr/>
          </p:nvSpPr>
          <p:spPr>
            <a:xfrm>
              <a:off x="1752600" y="2678042"/>
              <a:ext cx="2228850" cy="348488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Games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3146142-7A37-4B77-8F07-EA28A5A049D0}"/>
                </a:ext>
              </a:extLst>
            </p:cNvPr>
            <p:cNvSpPr txBox="1"/>
            <p:nvPr/>
          </p:nvSpPr>
          <p:spPr>
            <a:xfrm>
              <a:off x="2635250" y="2996692"/>
              <a:ext cx="5397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rgbClr val="FFC000"/>
                  </a:solidFill>
                  <a:latin typeface="Arial" panose="020B0604020202020204" pitchFamily="34" charset="0"/>
                </a:rPr>
                <a:t>…</a:t>
              </a:r>
              <a:endParaRPr lang="en-US" dirty="0"/>
            </a:p>
          </p:txBody>
        </p:sp>
      </p:grp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5D6CE323-9639-4F43-A35B-FE47CAE15B42}"/>
              </a:ext>
            </a:extLst>
          </p:cNvPr>
          <p:cNvSpPr/>
          <p:nvPr/>
        </p:nvSpPr>
        <p:spPr>
          <a:xfrm>
            <a:off x="4013199" y="2296100"/>
            <a:ext cx="596900" cy="29033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00E3840-35E5-4D71-8C8E-0B422BC2119A}"/>
              </a:ext>
            </a:extLst>
          </p:cNvPr>
          <p:cNvGrpSpPr/>
          <p:nvPr/>
        </p:nvGrpSpPr>
        <p:grpSpPr>
          <a:xfrm>
            <a:off x="4610099" y="1324537"/>
            <a:ext cx="3373195" cy="2201149"/>
            <a:chOff x="4691305" y="1325569"/>
            <a:chExt cx="3373195" cy="220114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7EA8AE3-FF3E-4997-B37B-943C9922FD8F}"/>
                </a:ext>
              </a:extLst>
            </p:cNvPr>
            <p:cNvSpPr/>
            <p:nvPr/>
          </p:nvSpPr>
          <p:spPr>
            <a:xfrm>
              <a:off x="4718049" y="1325569"/>
              <a:ext cx="3346451" cy="22011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E9271C3-30C7-481F-8391-7B01BF83A86D}"/>
                </a:ext>
              </a:extLst>
            </p:cNvPr>
            <p:cNvSpPr txBox="1"/>
            <p:nvPr/>
          </p:nvSpPr>
          <p:spPr>
            <a:xfrm>
              <a:off x="4691305" y="1350237"/>
              <a:ext cx="2159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ML/DL Algorithms</a:t>
              </a: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FC7ACB6D-BAE2-4FEE-9E39-293B69BF90BB}"/>
                </a:ext>
              </a:extLst>
            </p:cNvPr>
            <p:cNvSpPr/>
            <p:nvPr/>
          </p:nvSpPr>
          <p:spPr>
            <a:xfrm>
              <a:off x="7101803" y="1745820"/>
              <a:ext cx="882650" cy="36933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CNN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A0599A93-BC15-456F-983F-50F8A21F4B48}"/>
                </a:ext>
              </a:extLst>
            </p:cNvPr>
            <p:cNvSpPr/>
            <p:nvPr/>
          </p:nvSpPr>
          <p:spPr>
            <a:xfrm>
              <a:off x="5948698" y="2280356"/>
              <a:ext cx="882650" cy="36933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RNN</a:t>
              </a: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FF8B958C-FF52-485A-9A51-DE322D14B56E}"/>
                </a:ext>
              </a:extLst>
            </p:cNvPr>
            <p:cNvSpPr/>
            <p:nvPr/>
          </p:nvSpPr>
          <p:spPr>
            <a:xfrm>
              <a:off x="4795594" y="2280356"/>
              <a:ext cx="882650" cy="36933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GNN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5AD36DA2-C92C-41F8-B461-6D426AED7FA2}"/>
                </a:ext>
              </a:extLst>
            </p:cNvPr>
            <p:cNvSpPr/>
            <p:nvPr/>
          </p:nvSpPr>
          <p:spPr>
            <a:xfrm>
              <a:off x="7101803" y="2293238"/>
              <a:ext cx="882650" cy="36933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LSTM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E53205D3-9A40-46AE-B097-EA8D4F32F7DF}"/>
                </a:ext>
              </a:extLst>
            </p:cNvPr>
            <p:cNvSpPr/>
            <p:nvPr/>
          </p:nvSpPr>
          <p:spPr>
            <a:xfrm>
              <a:off x="5948698" y="1742102"/>
              <a:ext cx="882650" cy="36933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MLP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EF5307E1-6694-4489-9177-D5677487B47B}"/>
                </a:ext>
              </a:extLst>
            </p:cNvPr>
            <p:cNvSpPr/>
            <p:nvPr/>
          </p:nvSpPr>
          <p:spPr>
            <a:xfrm>
              <a:off x="4780877" y="2799694"/>
              <a:ext cx="1654847" cy="36933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</a:t>
              </a:r>
              <a:r>
                <a:rPr lang="en-US" altLang="zh-CN" b="1" dirty="0"/>
                <a:t>ransformer</a:t>
              </a:r>
              <a:endParaRPr lang="en-US" b="1" dirty="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423E30A9-1197-41E7-8345-F94D0BFE5DCB}"/>
                </a:ext>
              </a:extLst>
            </p:cNvPr>
            <p:cNvSpPr/>
            <p:nvPr/>
          </p:nvSpPr>
          <p:spPr>
            <a:xfrm>
              <a:off x="6595725" y="2791258"/>
              <a:ext cx="1388728" cy="36933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MLP-Mixer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7091D536-394E-4E58-BD6D-47ECD52E997B}"/>
                </a:ext>
              </a:extLst>
            </p:cNvPr>
            <p:cNvSpPr/>
            <p:nvPr/>
          </p:nvSpPr>
          <p:spPr>
            <a:xfrm>
              <a:off x="4780877" y="1742102"/>
              <a:ext cx="882650" cy="36933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06B99E3-57FF-4033-8283-F1943C10C334}"/>
              </a:ext>
            </a:extLst>
          </p:cNvPr>
          <p:cNvGrpSpPr/>
          <p:nvPr/>
        </p:nvGrpSpPr>
        <p:grpSpPr>
          <a:xfrm>
            <a:off x="8012355" y="2296100"/>
            <a:ext cx="731595" cy="290330"/>
            <a:chOff x="8260005" y="2296100"/>
            <a:chExt cx="731595" cy="290330"/>
          </a:xfrm>
        </p:grpSpPr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78756F46-3077-4AEA-A41C-EE2F81D5AD41}"/>
                </a:ext>
              </a:extLst>
            </p:cNvPr>
            <p:cNvSpPr/>
            <p:nvPr/>
          </p:nvSpPr>
          <p:spPr>
            <a:xfrm>
              <a:off x="8394700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1EF5937A-2C55-4359-A369-A1B2E3922323}"/>
                </a:ext>
              </a:extLst>
            </p:cNvPr>
            <p:cNvSpPr/>
            <p:nvPr/>
          </p:nvSpPr>
          <p:spPr>
            <a:xfrm rot="10800000">
              <a:off x="8260005" y="2296100"/>
              <a:ext cx="596900" cy="29033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7E69F295-ECAF-4D1A-A31D-211A77DAE296}"/>
              </a:ext>
            </a:extLst>
          </p:cNvPr>
          <p:cNvSpPr txBox="1"/>
          <p:nvPr/>
        </p:nvSpPr>
        <p:spPr>
          <a:xfrm>
            <a:off x="6038942" y="3065054"/>
            <a:ext cx="539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latin typeface="Arial" panose="020B0604020202020204" pitchFamily="34" charset="0"/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D220BEE-3C6D-421E-AD19-B0FBE6C1904C}"/>
              </a:ext>
            </a:extLst>
          </p:cNvPr>
          <p:cNvGrpSpPr/>
          <p:nvPr/>
        </p:nvGrpSpPr>
        <p:grpSpPr>
          <a:xfrm>
            <a:off x="8772037" y="1325569"/>
            <a:ext cx="2677013" cy="2201149"/>
            <a:chOff x="9032387" y="1325569"/>
            <a:chExt cx="2677013" cy="220114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850B00C-9476-4939-8DE2-BCE9B1136927}"/>
                </a:ext>
              </a:extLst>
            </p:cNvPr>
            <p:cNvSpPr/>
            <p:nvPr/>
          </p:nvSpPr>
          <p:spPr>
            <a:xfrm>
              <a:off x="9032387" y="1325569"/>
              <a:ext cx="2677013" cy="220114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8D6402C-8207-40B4-81C0-24D08CF141E5}"/>
                </a:ext>
              </a:extLst>
            </p:cNvPr>
            <p:cNvSpPr txBox="1"/>
            <p:nvPr/>
          </p:nvSpPr>
          <p:spPr>
            <a:xfrm>
              <a:off x="9032387" y="1340139"/>
              <a:ext cx="1582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Optimization</a:t>
              </a:r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EC0600E-A2C5-45EF-8537-349702BB9552}"/>
                </a:ext>
              </a:extLst>
            </p:cNvPr>
            <p:cNvSpPr/>
            <p:nvPr/>
          </p:nvSpPr>
          <p:spPr>
            <a:xfrm>
              <a:off x="9118601" y="3073792"/>
              <a:ext cx="2540000" cy="36933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Model Compression</a:t>
              </a: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BC7968C6-06E7-4637-B7EA-4E2EE505D3FE}"/>
                </a:ext>
              </a:extLst>
            </p:cNvPr>
            <p:cNvSpPr/>
            <p:nvPr/>
          </p:nvSpPr>
          <p:spPr>
            <a:xfrm>
              <a:off x="9124955" y="2410234"/>
              <a:ext cx="2540000" cy="36933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Network Training</a:t>
              </a:r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6DBD39AF-A3AF-483F-922E-D3A0B58A5FDD}"/>
                </a:ext>
              </a:extLst>
            </p:cNvPr>
            <p:cNvSpPr/>
            <p:nvPr/>
          </p:nvSpPr>
          <p:spPr>
            <a:xfrm>
              <a:off x="9124955" y="1749992"/>
              <a:ext cx="2540000" cy="36933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Network D</a:t>
              </a:r>
              <a:r>
                <a:rPr lang="en-US" altLang="zh-CN" b="1" dirty="0"/>
                <a:t>esign</a:t>
              </a:r>
              <a:endParaRPr lang="en-US" b="1" dirty="0"/>
            </a:p>
          </p:txBody>
        </p:sp>
      </p:grpSp>
      <p:pic>
        <p:nvPicPr>
          <p:cNvPr id="89" name="Picture 10" descr="TUL PYNQ-Z2: An Arduino and Raspberry Pi compatible Xilinx Zynq ...">
            <a:extLst>
              <a:ext uri="{FF2B5EF4-FFF2-40B4-BE49-F238E27FC236}">
                <a16:creationId xmlns:a16="http://schemas.microsoft.com/office/drawing/2014/main" id="{A390AE39-07AC-43FC-B155-81C82858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97" y="5456035"/>
            <a:ext cx="1291993" cy="96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9" descr="A picture containing text, monitor, electronics, light&#10;&#10;Description automatically generated">
            <a:extLst>
              <a:ext uri="{FF2B5EF4-FFF2-40B4-BE49-F238E27FC236}">
                <a16:creationId xmlns:a16="http://schemas.microsoft.com/office/drawing/2014/main" id="{76904298-D58E-4815-B5BD-90AF27A6D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030" y="4163096"/>
            <a:ext cx="1939657" cy="1129340"/>
          </a:xfrm>
          <a:prstGeom prst="rect">
            <a:avLst/>
          </a:prstGeom>
        </p:spPr>
      </p:pic>
      <p:pic>
        <p:nvPicPr>
          <p:cNvPr id="91" name="Picture 9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7E6824E-73F0-436C-AA9B-9ECEC0AD8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470" y="4230755"/>
            <a:ext cx="1166268" cy="986651"/>
          </a:xfrm>
          <a:prstGeom prst="rect">
            <a:avLst/>
          </a:prstGeom>
        </p:spPr>
      </p:pic>
      <p:pic>
        <p:nvPicPr>
          <p:cNvPr id="92" name="Picture 18" descr="ZCU102 Evaluation Board User Guide">
            <a:extLst>
              <a:ext uri="{FF2B5EF4-FFF2-40B4-BE49-F238E27FC236}">
                <a16:creationId xmlns:a16="http://schemas.microsoft.com/office/drawing/2014/main" id="{6EB276D0-7CE5-4826-B1E0-56876A064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26" y="5173068"/>
            <a:ext cx="1104854" cy="117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>
            <a:extLst>
              <a:ext uri="{FF2B5EF4-FFF2-40B4-BE49-F238E27FC236}">
                <a16:creationId xmlns:a16="http://schemas.microsoft.com/office/drawing/2014/main" id="{DADA0771-75E9-4F04-9032-003C103A3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10" y="5433987"/>
            <a:ext cx="930250" cy="90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D13249E5-33DD-4335-A970-4B0F8CFBF1A4}"/>
              </a:ext>
            </a:extLst>
          </p:cNvPr>
          <p:cNvSpPr/>
          <p:nvPr/>
        </p:nvSpPr>
        <p:spPr>
          <a:xfrm>
            <a:off x="1466850" y="3704905"/>
            <a:ext cx="3468007" cy="2677221"/>
          </a:xfrm>
          <a:prstGeom prst="roundRect">
            <a:avLst>
              <a:gd name="adj" fmla="val 6705"/>
            </a:avLst>
          </a:prstGeom>
          <a:solidFill>
            <a:schemeClr val="bg1">
              <a:alpha val="87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8D0A70C6-F7D1-4F58-81BD-EE60F3D3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927" y="4873694"/>
            <a:ext cx="1372889" cy="671038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E96CD9D-CA21-4F9D-99B2-5A0389CF2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926" y="5586363"/>
            <a:ext cx="1372889" cy="671038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C051894E-45E9-414E-8527-4797048641D6}"/>
              </a:ext>
            </a:extLst>
          </p:cNvPr>
          <p:cNvSpPr/>
          <p:nvPr/>
        </p:nvSpPr>
        <p:spPr>
          <a:xfrm>
            <a:off x="8474727" y="4485769"/>
            <a:ext cx="3494929" cy="10589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ECE 699: Advanced Machine Learning Systems (Spring 2022)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Instructor: Dr. Weiwen Jiang</a:t>
            </a:r>
          </a:p>
        </p:txBody>
      </p:sp>
    </p:spTree>
    <p:extLst>
      <p:ext uri="{BB962C8B-B14F-4D97-AF65-F5344CB8AC3E}">
        <p14:creationId xmlns:p14="http://schemas.microsoft.com/office/powerpoint/2010/main" val="27352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Lecture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dirty="0">
                <a:solidFill>
                  <a:srgbClr val="FFC000"/>
                </a:solidFill>
              </a:rPr>
              <a:t>Presentation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dirty="0">
                <a:solidFill>
                  <a:srgbClr val="C00000"/>
                </a:solidFill>
              </a:rPr>
              <a:t>Lab </a:t>
            </a:r>
            <a:r>
              <a:rPr lang="en-US" dirty="0"/>
              <a:t>H</a:t>
            </a:r>
            <a:r>
              <a:rPr lang="en-US" altLang="zh-CN" dirty="0"/>
              <a:t>ours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7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39EF4D9-8E11-49A4-B2C1-3B545DE98D73}"/>
              </a:ext>
            </a:extLst>
          </p:cNvPr>
          <p:cNvSpPr txBox="1">
            <a:spLocks/>
          </p:cNvSpPr>
          <p:nvPr/>
        </p:nvSpPr>
        <p:spPr>
          <a:xfrm>
            <a:off x="4583379" y="3743681"/>
            <a:ext cx="6602072" cy="1432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5122" name="Picture 2" descr="Chelsea 2014/15 (10-0-0) - Football tactics and formations -  ShareMyTactics.com">
            <a:extLst>
              <a:ext uri="{FF2B5EF4-FFF2-40B4-BE49-F238E27FC236}">
                <a16:creationId xmlns:a16="http://schemas.microsoft.com/office/drawing/2014/main" id="{83FCCF2D-8291-4DE0-8349-469D17AEF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95289" y="1344976"/>
            <a:ext cx="2060561" cy="270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ffensive Game Plan: The 4-3-3 Formation in Soccer">
            <a:extLst>
              <a:ext uri="{FF2B5EF4-FFF2-40B4-BE49-F238E27FC236}">
                <a16:creationId xmlns:a16="http://schemas.microsoft.com/office/drawing/2014/main" id="{64C850DB-7066-42C3-8280-4579E2829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69922" y="3824279"/>
            <a:ext cx="1911295" cy="27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626B3E-4650-4E3E-B3B4-3411F97E6C8B}"/>
              </a:ext>
            </a:extLst>
          </p:cNvPr>
          <p:cNvSpPr txBox="1"/>
          <p:nvPr/>
        </p:nvSpPr>
        <p:spPr>
          <a:xfrm>
            <a:off x="4209873" y="2396827"/>
            <a:ext cx="10759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10</a:t>
            </a:r>
            <a:r>
              <a:rPr lang="en-US" sz="2400" b="1" dirty="0"/>
              <a:t>-</a:t>
            </a:r>
            <a:r>
              <a:rPr lang="en-US" sz="2400" b="1" dirty="0">
                <a:solidFill>
                  <a:srgbClr val="FFC000"/>
                </a:solidFill>
              </a:rPr>
              <a:t>0</a:t>
            </a:r>
            <a:r>
              <a:rPr lang="en-US" sz="2400" b="1" dirty="0"/>
              <a:t>-</a:t>
            </a:r>
            <a:r>
              <a:rPr lang="en-US" sz="2400" b="1" dirty="0">
                <a:solidFill>
                  <a:srgbClr val="C00000"/>
                </a:solidFill>
              </a:rPr>
              <a:t>0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(No!)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253A9-487C-4484-BEF4-6D14B8C04EE5}"/>
              </a:ext>
            </a:extLst>
          </p:cNvPr>
          <p:cNvSpPr txBox="1"/>
          <p:nvPr/>
        </p:nvSpPr>
        <p:spPr>
          <a:xfrm>
            <a:off x="4235903" y="4812846"/>
            <a:ext cx="10236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4</a:t>
            </a:r>
            <a:r>
              <a:rPr lang="en-US" sz="2400" b="1" dirty="0"/>
              <a:t>-</a:t>
            </a:r>
            <a:r>
              <a:rPr lang="en-US" sz="2400" b="1" dirty="0">
                <a:solidFill>
                  <a:srgbClr val="FFC000"/>
                </a:solidFill>
              </a:rPr>
              <a:t>3</a:t>
            </a:r>
            <a:r>
              <a:rPr lang="en-US" sz="2400" b="1" dirty="0"/>
              <a:t>-</a:t>
            </a:r>
            <a:r>
              <a:rPr lang="en-US" sz="2400" b="1" dirty="0">
                <a:solidFill>
                  <a:srgbClr val="C00000"/>
                </a:solidFill>
              </a:rPr>
              <a:t>3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(Yes!)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7643E-B565-4639-9F8E-A1DC463CEE6C}"/>
              </a:ext>
            </a:extLst>
          </p:cNvPr>
          <p:cNvSpPr txBox="1"/>
          <p:nvPr/>
        </p:nvSpPr>
        <p:spPr>
          <a:xfrm>
            <a:off x="5614427" y="1658164"/>
            <a:ext cx="59923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Good Stuff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quizzes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mid-terms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</a:t>
            </a:r>
            <a:r>
              <a:rPr lang="en-US" altLang="zh-CN" sz="2400" dirty="0"/>
              <a:t>o finals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Contents driven by demand and interest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CCCAE-5C5B-4507-872D-74F5E7625265}"/>
              </a:ext>
            </a:extLst>
          </p:cNvPr>
          <p:cNvSpPr txBox="1"/>
          <p:nvPr/>
        </p:nvSpPr>
        <p:spPr>
          <a:xfrm>
            <a:off x="5605515" y="4022360"/>
            <a:ext cx="6586485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“Bad” Stuff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You’ll have to make presentation or </a:t>
            </a:r>
            <a:r>
              <a:rPr lang="en-US" altLang="en-US" sz="2400" dirty="0"/>
              <a:t>critiques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You’ll have to hand-on labs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You’ll have to work on a final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Eventually, they will do you good!</a:t>
            </a:r>
          </a:p>
        </p:txBody>
      </p:sp>
    </p:spTree>
    <p:extLst>
      <p:ext uri="{BB962C8B-B14F-4D97-AF65-F5344CB8AC3E}">
        <p14:creationId xmlns:p14="http://schemas.microsoft.com/office/powerpoint/2010/main" val="679018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F9C9E-C3C7-44D1-B262-8C385C8E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Grading Policy</a:t>
            </a:r>
            <a:endParaRPr lang="en-US" dirty="0">
              <a:solidFill>
                <a:srgbClr val="19242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EE2C-A9DA-4D7C-B8B9-F08BCE2F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8</a:t>
            </a:fld>
            <a:r>
              <a:rPr lang="en-US"/>
              <a:t>  |  George Mason University</a:t>
            </a:r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1D0223D9-7D3C-4E47-B9BC-5094B96F0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0852" y="4048356"/>
            <a:ext cx="9754280" cy="2205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en-US" sz="1900" b="1" dirty="0"/>
              <a:t>Graduate (ECE 590)</a:t>
            </a:r>
          </a:p>
          <a:p>
            <a:pPr lvl="1">
              <a:spcBef>
                <a:spcPct val="20000"/>
              </a:spcBef>
              <a:buClr>
                <a:schemeClr val="tx1"/>
              </a:buClr>
              <a:buSzPct val="75000"/>
              <a:buFont typeface="Times New Roman" panose="02020603050405020304" pitchFamily="18" charset="0"/>
              <a:buChar char="●"/>
            </a:pPr>
            <a:r>
              <a:rPr lang="en-US" altLang="en-US" sz="1900" dirty="0"/>
              <a:t>Homework &amp; Labs						50%</a:t>
            </a:r>
          </a:p>
          <a:p>
            <a:pPr lvl="1">
              <a:spcBef>
                <a:spcPct val="20000"/>
              </a:spcBef>
              <a:buClr>
                <a:schemeClr val="tx1"/>
              </a:buClr>
              <a:buSzPct val="75000"/>
              <a:buFont typeface="Times New Roman" panose="02020603050405020304" pitchFamily="18" charset="0"/>
              <a:buChar char="●"/>
            </a:pPr>
            <a:r>
              <a:rPr lang="en-US" altLang="en-US" sz="1900" dirty="0"/>
              <a:t>Research paper presentation				20%</a:t>
            </a:r>
          </a:p>
          <a:p>
            <a:pPr lvl="1">
              <a:spcBef>
                <a:spcPct val="20000"/>
              </a:spcBef>
              <a:buClr>
                <a:schemeClr val="tx1"/>
              </a:buClr>
              <a:buSzPct val="75000"/>
              <a:buFont typeface="Times New Roman" panose="02020603050405020304" pitchFamily="18" charset="0"/>
              <a:buChar char="●"/>
            </a:pPr>
            <a:r>
              <a:rPr lang="en-US" altLang="en-US" sz="1900" dirty="0"/>
              <a:t>Project progress review					10%</a:t>
            </a:r>
          </a:p>
          <a:p>
            <a:pPr lvl="1">
              <a:spcBef>
                <a:spcPct val="20000"/>
              </a:spcBef>
              <a:buClr>
                <a:schemeClr val="tx1"/>
              </a:buClr>
              <a:buSzPct val="75000"/>
              <a:buFont typeface="Times New Roman" panose="02020603050405020304" pitchFamily="18" charset="0"/>
              <a:buChar char="●"/>
            </a:pPr>
            <a:r>
              <a:rPr lang="en-US" altLang="en-US" sz="1900" dirty="0"/>
              <a:t>Project final review/report					20%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703B177-0D59-4ABF-BE3E-04CA1CF08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0852" y="1749809"/>
            <a:ext cx="9754280" cy="2257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altLang="en-US" sz="1900" b="1" dirty="0"/>
              <a:t>Undergraduate (ECE 499)</a:t>
            </a:r>
          </a:p>
          <a:p>
            <a:pPr lvl="1">
              <a:spcBef>
                <a:spcPct val="20000"/>
              </a:spcBef>
              <a:buClr>
                <a:schemeClr val="tx1"/>
              </a:buClr>
              <a:buSzPct val="75000"/>
              <a:buFont typeface="Times New Roman" panose="02020603050405020304" pitchFamily="18" charset="0"/>
              <a:buChar char="●"/>
            </a:pPr>
            <a:r>
              <a:rPr lang="en-US" altLang="en-US" sz="1900" dirty="0"/>
              <a:t>Homework &amp; Labs						50%</a:t>
            </a:r>
          </a:p>
          <a:p>
            <a:pPr lvl="1">
              <a:spcBef>
                <a:spcPct val="20000"/>
              </a:spcBef>
              <a:buClr>
                <a:schemeClr val="tx1"/>
              </a:buClr>
              <a:buSzPct val="75000"/>
              <a:buFont typeface="Times New Roman" panose="02020603050405020304" pitchFamily="18" charset="0"/>
              <a:buChar char="●"/>
            </a:pPr>
            <a:r>
              <a:rPr lang="en-US" altLang="en-US" sz="1900" dirty="0"/>
              <a:t>Paper Critiques						10%</a:t>
            </a:r>
          </a:p>
          <a:p>
            <a:pPr lvl="1">
              <a:spcBef>
                <a:spcPct val="20000"/>
              </a:spcBef>
              <a:buClr>
                <a:schemeClr val="tx1"/>
              </a:buClr>
              <a:buSzPct val="75000"/>
              <a:buFont typeface="Times New Roman" panose="02020603050405020304" pitchFamily="18" charset="0"/>
              <a:buChar char="●"/>
            </a:pPr>
            <a:r>
              <a:rPr lang="en-US" altLang="en-US" sz="1900" dirty="0"/>
              <a:t>Project progress review					10%</a:t>
            </a:r>
          </a:p>
          <a:p>
            <a:pPr lvl="1">
              <a:spcBef>
                <a:spcPct val="20000"/>
              </a:spcBef>
              <a:buClr>
                <a:schemeClr val="tx1"/>
              </a:buClr>
              <a:buSzPct val="75000"/>
              <a:buFont typeface="Times New Roman" panose="02020603050405020304" pitchFamily="18" charset="0"/>
              <a:buChar char="●"/>
            </a:pPr>
            <a:r>
              <a:rPr lang="en-US" altLang="en-US" sz="1900" dirty="0"/>
              <a:t>Project final review					30%</a:t>
            </a:r>
          </a:p>
        </p:txBody>
      </p:sp>
    </p:spTree>
    <p:extLst>
      <p:ext uri="{BB962C8B-B14F-4D97-AF65-F5344CB8AC3E}">
        <p14:creationId xmlns:p14="http://schemas.microsoft.com/office/powerpoint/2010/main" val="370706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DFFD-294D-4B81-A43B-53ED86E3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You have been warned.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Zero tolerance!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E195D-A3B9-4A2B-94C9-EBB3DBE2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FF6D-5FD2-A847-8599-D7B37E65F8CD}" type="slidenum">
              <a:rPr lang="en-US" smtClean="0"/>
              <a:pPr/>
              <a:t>9</a:t>
            </a:fld>
            <a:r>
              <a:rPr lang="en-US" dirty="0"/>
              <a:t>  |  George Mason University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B3E98C-260D-4995-8616-505698E99DCA}"/>
              </a:ext>
            </a:extLst>
          </p:cNvPr>
          <p:cNvSpPr txBox="1">
            <a:spLocks/>
          </p:cNvSpPr>
          <p:nvPr/>
        </p:nvSpPr>
        <p:spPr>
          <a:xfrm>
            <a:off x="1704062" y="1499390"/>
            <a:ext cx="10320924" cy="111228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Lecture content and materials should </a:t>
            </a: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NOT</a:t>
            </a:r>
            <a:r>
              <a:rPr lang="en-US" altLang="en-US" sz="24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go online without explicit permission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A28A89-CDE8-491A-982A-491A9A314AE4}"/>
              </a:ext>
            </a:extLst>
          </p:cNvPr>
          <p:cNvGrpSpPr/>
          <p:nvPr/>
        </p:nvGrpSpPr>
        <p:grpSpPr>
          <a:xfrm>
            <a:off x="4014168" y="2611675"/>
            <a:ext cx="5316319" cy="2078110"/>
            <a:chOff x="3956659" y="2303035"/>
            <a:chExt cx="5316319" cy="2078110"/>
          </a:xfrm>
        </p:grpSpPr>
        <p:pic>
          <p:nvPicPr>
            <p:cNvPr id="8" name="Picture 2" descr="No recording signs vector">
              <a:extLst>
                <a:ext uri="{FF2B5EF4-FFF2-40B4-BE49-F238E27FC236}">
                  <a16:creationId xmlns:a16="http://schemas.microsoft.com/office/drawing/2014/main" id="{FBF5AABD-C64C-495B-9ABA-3858947100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81"/>
            <a:stretch/>
          </p:blipFill>
          <p:spPr bwMode="auto">
            <a:xfrm>
              <a:off x="3956659" y="2303035"/>
              <a:ext cx="2714625" cy="1905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 descr="No recording signs vector">
              <a:extLst>
                <a:ext uri="{FF2B5EF4-FFF2-40B4-BE49-F238E27FC236}">
                  <a16:creationId xmlns:a16="http://schemas.microsoft.com/office/drawing/2014/main" id="{C8349A28-D717-4F64-B10F-FB6E8D2471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19"/>
            <a:stretch/>
          </p:blipFill>
          <p:spPr bwMode="auto">
            <a:xfrm>
              <a:off x="6558353" y="2476855"/>
              <a:ext cx="2714625" cy="1904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4CB50984-F8EA-4AF5-A98F-C061BDA0F132}"/>
              </a:ext>
            </a:extLst>
          </p:cNvPr>
          <p:cNvSpPr txBox="1">
            <a:spLocks/>
          </p:cNvSpPr>
          <p:nvPr/>
        </p:nvSpPr>
        <p:spPr>
          <a:xfrm>
            <a:off x="1704062" y="4517385"/>
            <a:ext cx="10320924" cy="78661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 lnSpcReduction="1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No plagiarism!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45924D-71FB-4D76-952A-4159F03CF39F}"/>
              </a:ext>
            </a:extLst>
          </p:cNvPr>
          <p:cNvSpPr txBox="1"/>
          <p:nvPr/>
        </p:nvSpPr>
        <p:spPr>
          <a:xfrm>
            <a:off x="2626296" y="5388199"/>
            <a:ext cx="8727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dirty="0"/>
              <a:t>The most common sense of way interpreting no plagiarism: </a:t>
            </a:r>
            <a:r>
              <a:rPr lang="en-US" altLang="en-US" sz="2400" b="1" dirty="0"/>
              <a:t>You need to DO your work.  </a:t>
            </a:r>
          </a:p>
        </p:txBody>
      </p:sp>
    </p:spTree>
    <p:extLst>
      <p:ext uri="{BB962C8B-B14F-4D97-AF65-F5344CB8AC3E}">
        <p14:creationId xmlns:p14="http://schemas.microsoft.com/office/powerpoint/2010/main" val="1495503810"/>
      </p:ext>
    </p:extLst>
  </p:cSld>
  <p:clrMapOvr>
    <a:masterClrMapping/>
  </p:clrMapOvr>
</p:sld>
</file>

<file path=ppt/theme/theme1.xml><?xml version="1.0" encoding="utf-8"?>
<a:theme xmlns:a="http://schemas.openxmlformats.org/drawingml/2006/main" name="Basic_Mason_Theme">
  <a:themeElements>
    <a:clrScheme name="Custom 8">
      <a:dk1>
        <a:srgbClr val="262626"/>
      </a:dk1>
      <a:lt1>
        <a:srgbClr val="FFFFFF"/>
      </a:lt1>
      <a:dk2>
        <a:srgbClr val="006633"/>
      </a:dk2>
      <a:lt2>
        <a:srgbClr val="E7E6E6"/>
      </a:lt2>
      <a:accent1>
        <a:srgbClr val="FFCC33"/>
      </a:accent1>
      <a:accent2>
        <a:srgbClr val="00909E"/>
      </a:accent2>
      <a:accent3>
        <a:srgbClr val="415095"/>
      </a:accent3>
      <a:accent4>
        <a:srgbClr val="AB1D36"/>
      </a:accent4>
      <a:accent5>
        <a:srgbClr val="81A32B"/>
      </a:accent5>
      <a:accent6>
        <a:srgbClr val="9D7F2C"/>
      </a:accent6>
      <a:hlink>
        <a:srgbClr val="F7941D"/>
      </a:hlink>
      <a:folHlink>
        <a:srgbClr val="A623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c_Mason_Theme" id="{34EE84E4-B9D9-4144-A8C2-3A2669CBD3AF}" vid="{704AFC1E-DEA8-F145-AFFE-35F980C0FE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evel 8">
    <a:dk1>
      <a:srgbClr val="000000"/>
    </a:dk1>
    <a:lt1>
      <a:srgbClr val="FFFFFF"/>
    </a:lt1>
    <a:dk2>
      <a:srgbClr val="999900"/>
    </a:dk2>
    <a:lt2>
      <a:srgbClr val="666600"/>
    </a:lt2>
    <a:accent1>
      <a:srgbClr val="99CC00"/>
    </a:accent1>
    <a:accent2>
      <a:srgbClr val="CCCC66"/>
    </a:accent2>
    <a:accent3>
      <a:srgbClr val="FFFFFF"/>
    </a:accent3>
    <a:accent4>
      <a:srgbClr val="000000"/>
    </a:accent4>
    <a:accent5>
      <a:srgbClr val="CAE2AA"/>
    </a:accent5>
    <a:accent6>
      <a:srgbClr val="B9B95C"/>
    </a:accent6>
    <a:hlink>
      <a:srgbClr val="FFCC00"/>
    </a:hlink>
    <a:folHlink>
      <a:srgbClr val="CC9900"/>
    </a:folHlink>
  </a:clrScheme>
  <a:fontScheme name="Level">
    <a:majorFont>
      <a:latin typeface="Times New Roman"/>
      <a:ea typeface=""/>
      <a:cs typeface="Arial"/>
    </a:majorFont>
    <a:minorFont>
      <a:latin typeface="Times New Roman"/>
      <a:ea typeface="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Level 8">
    <a:dk1>
      <a:srgbClr val="000000"/>
    </a:dk1>
    <a:lt1>
      <a:srgbClr val="FFFFFF"/>
    </a:lt1>
    <a:dk2>
      <a:srgbClr val="999900"/>
    </a:dk2>
    <a:lt2>
      <a:srgbClr val="666600"/>
    </a:lt2>
    <a:accent1>
      <a:srgbClr val="99CC00"/>
    </a:accent1>
    <a:accent2>
      <a:srgbClr val="CCCC66"/>
    </a:accent2>
    <a:accent3>
      <a:srgbClr val="FFFFFF"/>
    </a:accent3>
    <a:accent4>
      <a:srgbClr val="000000"/>
    </a:accent4>
    <a:accent5>
      <a:srgbClr val="CAE2AA"/>
    </a:accent5>
    <a:accent6>
      <a:srgbClr val="B9B95C"/>
    </a:accent6>
    <a:hlink>
      <a:srgbClr val="FFCC00"/>
    </a:hlink>
    <a:folHlink>
      <a:srgbClr val="CC9900"/>
    </a:folHlink>
  </a:clrScheme>
  <a:fontScheme name="Level">
    <a:majorFont>
      <a:latin typeface="Times New Roman"/>
      <a:ea typeface=""/>
      <a:cs typeface="Arial"/>
    </a:majorFont>
    <a:minorFont>
      <a:latin typeface="Times New Roman"/>
      <a:ea typeface="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2F439692460F42ADC78E47BBBCE8B5" ma:contentTypeVersion="9" ma:contentTypeDescription="Create a new document." ma:contentTypeScope="" ma:versionID="23e581579c1759085dfbe18f6f279235">
  <xsd:schema xmlns:xsd="http://www.w3.org/2001/XMLSchema" xmlns:xs="http://www.w3.org/2001/XMLSchema" xmlns:p="http://schemas.microsoft.com/office/2006/metadata/properties" xmlns:ns2="8dc8f21e-1394-4a4d-b1b5-6de374207f6f" xmlns:ns3="b9ee6191-5edb-45e7-9097-faa10a8ee8be" targetNamespace="http://schemas.microsoft.com/office/2006/metadata/properties" ma:root="true" ma:fieldsID="b690d1e468424368d0a1d61e027798f4" ns2:_="" ns3:_="">
    <xsd:import namespace="8dc8f21e-1394-4a4d-b1b5-6de374207f6f"/>
    <xsd:import namespace="b9ee6191-5edb-45e7-9097-faa10a8ee8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c8f21e-1394-4a4d-b1b5-6de374207f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ee6191-5edb-45e7-9097-faa10a8ee8b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6C1E5E-0A1D-45CD-B2E3-C38D5B9129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630E21-7F75-4BD5-8179-2706BCEF24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c8f21e-1394-4a4d-b1b5-6de374207f6f"/>
    <ds:schemaRef ds:uri="b9ee6191-5edb-45e7-9097-faa10a8ee8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D91EFFF-295D-4AAA-8749-8AA37E5481C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Basic_Mason_Theme</Template>
  <TotalTime>1919</TotalTime>
  <Words>3252</Words>
  <Application>Microsoft Office PowerPoint</Application>
  <PresentationFormat>Widescreen</PresentationFormat>
  <Paragraphs>976</Paragraphs>
  <Slides>62</Slides>
  <Notes>4</Notes>
  <HiddenSlides>3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sohne</vt:lpstr>
      <vt:lpstr>Arial</vt:lpstr>
      <vt:lpstr>Calibri</vt:lpstr>
      <vt:lpstr>Cambria Math</vt:lpstr>
      <vt:lpstr>Georgia</vt:lpstr>
      <vt:lpstr>Palatino Linotype</vt:lpstr>
      <vt:lpstr>Tahoma</vt:lpstr>
      <vt:lpstr>Times New Roman</vt:lpstr>
      <vt:lpstr>Wingdings</vt:lpstr>
      <vt:lpstr>Basic_Mason_Theme</vt:lpstr>
      <vt:lpstr>Microsoft Excel Chart</vt:lpstr>
      <vt:lpstr>ECE499/ECE590  Machine Learning for Embedded Systems (Fall 2021)</vt:lpstr>
      <vt:lpstr>Agenda</vt:lpstr>
      <vt:lpstr>Course Logistics</vt:lpstr>
      <vt:lpstr>Course Resources</vt:lpstr>
      <vt:lpstr>About Me.</vt:lpstr>
      <vt:lpstr>Teaching Assistant</vt:lpstr>
      <vt:lpstr>Lecture-Presentation-Lab Hours</vt:lpstr>
      <vt:lpstr>Grading Policy</vt:lpstr>
      <vt:lpstr>You have been warned.  Zero tolerance!</vt:lpstr>
      <vt:lpstr>ML Programming Platform</vt:lpstr>
      <vt:lpstr>Course Motivation</vt:lpstr>
      <vt:lpstr>PowerPoint Presentation</vt:lpstr>
      <vt:lpstr>ML Applications</vt:lpstr>
      <vt:lpstr>Race of Computer Powers Enables ML</vt:lpstr>
      <vt:lpstr>Machine Learning on the Edge</vt:lpstr>
      <vt:lpstr>Why on the Edge?</vt:lpstr>
      <vt:lpstr>Why on the Edge?</vt:lpstr>
      <vt:lpstr>Challenges of ML on Edge Error rate improved exponentially</vt:lpstr>
      <vt:lpstr>Challenges of ML on Edge Size of machine learning model also increases exponentially</vt:lpstr>
      <vt:lpstr>Challenges of ML on Edge Computing performance gap</vt:lpstr>
      <vt:lpstr>Challenges of ML on Edge Storage energy efficiency gap</vt:lpstr>
      <vt:lpstr>Course Overview</vt:lpstr>
      <vt:lpstr>What is This Course About? Open question on Machine Learning for Embedded Systems!</vt:lpstr>
      <vt:lpstr>What is This Course About? Software side: AI/ML/DL?</vt:lpstr>
      <vt:lpstr>What is This Course About? Software side: AI/ML/DL?</vt:lpstr>
      <vt:lpstr>What is This Course About? Software side: AI/ML/DL?</vt:lpstr>
      <vt:lpstr>What is This Course About? Overview: software side</vt:lpstr>
      <vt:lpstr>What is This Course About? Hardware side: from cloud to edge</vt:lpstr>
      <vt:lpstr>What is This Course About?  Overview</vt:lpstr>
      <vt:lpstr>What is This Course About? Overview</vt:lpstr>
      <vt:lpstr>Week 1: Introduction to Artificial Neuron and MLP</vt:lpstr>
      <vt:lpstr>Week 2: From Inference to Training, From MLP to CNN</vt:lpstr>
      <vt:lpstr>Week 3-4: From CV to NLP  </vt:lpstr>
      <vt:lpstr>Week 5-6: Model Compression  </vt:lpstr>
      <vt:lpstr>Week 7: From Deep Learning  to Deep Reinforcement Learning</vt:lpstr>
      <vt:lpstr>Week 8: RL-based Network Design (Neural Architecture Search)</vt:lpstr>
      <vt:lpstr>Week 9: Hardware-Aware Neural Architecture Search</vt:lpstr>
      <vt:lpstr>Week 10-11: ML Accelerator Design </vt:lpstr>
      <vt:lpstr>Week 12-14: HW/SW Co-Design with Neural Architecture Search</vt:lpstr>
      <vt:lpstr>Introduction to Artificial Neuron and MLP</vt:lpstr>
      <vt:lpstr>Week 1: Introduction to Neural Network</vt:lpstr>
      <vt:lpstr>Why Neural Networks</vt:lpstr>
      <vt:lpstr>Biological  Neuron</vt:lpstr>
      <vt:lpstr>Biological  Neuron</vt:lpstr>
      <vt:lpstr>Artificial Neuron Design</vt:lpstr>
      <vt:lpstr>McCulloch-Pitts Neuron The first computational model of a biological neuron @ 1943</vt:lpstr>
      <vt:lpstr>McCulloch-Pitts Neuron Boolean function ‘AND’ can be implemented by using MP Neuron</vt:lpstr>
      <vt:lpstr>McCulloch-Pitts Neuron Boolean function ‘OR’ can be implemented by using MP Neuron</vt:lpstr>
      <vt:lpstr>McCulloch-Pitts Neuron Boolean function XOR cannot be implemented by using MP Neuron</vt:lpstr>
      <vt:lpstr>Artificial Neuron Design</vt:lpstr>
      <vt:lpstr>Perceptron Frank Rosenblatt @ 1958</vt:lpstr>
      <vt:lpstr>Perceptron What is Bias b?</vt:lpstr>
      <vt:lpstr>Perceptron Effect of bias b on Threshold Step activation function.</vt:lpstr>
      <vt:lpstr>Perceptron v.s. MP Neuron  </vt:lpstr>
      <vt:lpstr>Artificial Neuron Design</vt:lpstr>
      <vt:lpstr>Multi-Layer Perceptron (MLP) Connect two neurons</vt:lpstr>
      <vt:lpstr>Multi-Layer Perceptron (MLP) Connect more neurons and more layers</vt:lpstr>
      <vt:lpstr>Lab 1: Implementing XOR using MLP  on Google Colab</vt:lpstr>
      <vt:lpstr>PowerPoint Presentation</vt:lpstr>
      <vt:lpstr>Artificial  Neurons</vt:lpstr>
      <vt:lpstr>What You are Expected to Learn! What’s Next?</vt:lpstr>
      <vt:lpstr>What You are Expected to Learn! 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Brandt</dc:creator>
  <cp:lastModifiedBy>Weiwen Jiang</cp:lastModifiedBy>
  <cp:revision>132</cp:revision>
  <dcterms:created xsi:type="dcterms:W3CDTF">2021-01-15T20:10:28Z</dcterms:created>
  <dcterms:modified xsi:type="dcterms:W3CDTF">2021-06-09T08:18:57Z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0x010100DF2F439692460F42ADC78E47BBBCE8B5</vt:lpwstr>
  </property>
</Properties>
</file>